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5" r:id="rId4"/>
  </p:sldMasterIdLst>
  <p:notesMasterIdLst>
    <p:notesMasterId r:id="rId16"/>
  </p:notesMasterIdLst>
  <p:sldIdLst>
    <p:sldId id="1864" r:id="rId5"/>
    <p:sldId id="1846" r:id="rId6"/>
    <p:sldId id="1897" r:id="rId7"/>
    <p:sldId id="1899" r:id="rId8"/>
    <p:sldId id="1895" r:id="rId9"/>
    <p:sldId id="1898" r:id="rId10"/>
    <p:sldId id="1891" r:id="rId11"/>
    <p:sldId id="1896" r:id="rId12"/>
    <p:sldId id="1887" r:id="rId13"/>
    <p:sldId id="1893" r:id="rId14"/>
    <p:sldId id="190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BE468B-A4A3-4DED-BB39-7C4D17631B36}">
          <p14:sldIdLst>
            <p14:sldId id="1864"/>
            <p14:sldId id="1846"/>
            <p14:sldId id="1897"/>
            <p14:sldId id="1899"/>
            <p14:sldId id="1895"/>
            <p14:sldId id="1898"/>
            <p14:sldId id="1891"/>
            <p14:sldId id="1896"/>
            <p14:sldId id="1887"/>
            <p14:sldId id="1893"/>
            <p14:sldId id="1900"/>
          </p14:sldIdLst>
        </p14:section>
        <p14:section name="Untitled Section" id="{86A163E2-0077-4D75-8072-9AFB6B3778B8}">
          <p14:sldIdLst/>
        </p14:section>
      </p14:sectionLst>
    </p:ext>
    <p:ext uri="{EFAFB233-063F-42B5-8137-9DF3F51BA10A}">
      <p15:sldGuideLst xmlns:p15="http://schemas.microsoft.com/office/powerpoint/2012/main">
        <p15:guide id="1" orient="horz" pos="4320" userDrawn="1">
          <p15:clr>
            <a:srgbClr val="A4A3A4"/>
          </p15:clr>
        </p15:guide>
        <p15:guide id="3" pos="7200" userDrawn="1">
          <p15:clr>
            <a:srgbClr val="A4A3A4"/>
          </p15:clr>
        </p15:guide>
        <p15:guide id="4" pos="4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2D1"/>
    <a:srgbClr val="FE4387"/>
    <a:srgbClr val="FF6600"/>
    <a:srgbClr val="008000"/>
    <a:srgbClr val="F69000"/>
    <a:srgbClr val="297C2A"/>
    <a:srgbClr val="D6D734"/>
    <a:srgbClr val="A5942B"/>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28274-75F6-45DC-B5BE-801939DF1AAE}" v="355" dt="2024-05-02T18:56:16.598"/>
    <p1510:client id="{7F2BBC7F-23D2-8DE2-05E7-52F58977FA16}" v="619" dt="2024-05-02T12:19:13.163"/>
    <p1510:client id="{CE47E0C0-3F5C-9623-E4B1-6D7D6328FDD3}" v="16" dt="2024-05-02T20:01:38.305"/>
    <p1510:client id="{D822920C-C6B9-4D0D-82DB-1F2BE024CAE4}" v="2" dt="2024-05-02T21:13:13.276"/>
    <p1510:client id="{F39EA493-64EA-8AE4-DFA9-B7BC80E9863C}" v="31" dt="2024-05-02T14:17:11.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0"/>
    <p:restoredTop sz="94663"/>
  </p:normalViewPr>
  <p:slideViewPr>
    <p:cSldViewPr snapToGrid="0">
      <p:cViewPr varScale="1">
        <p:scale>
          <a:sx n="62" d="100"/>
          <a:sy n="62" d="100"/>
        </p:scale>
        <p:origin x="936" y="76"/>
      </p:cViewPr>
      <p:guideLst>
        <p:guide orient="horz" pos="4320"/>
        <p:guide pos="7200"/>
        <p:guide pos="4368"/>
      </p:guideLst>
    </p:cSldViewPr>
  </p:slideViewPr>
  <p:notesTextViewPr>
    <p:cViewPr>
      <p:scale>
        <a:sx n="1" d="1"/>
        <a:sy n="1" d="1"/>
      </p:scale>
      <p:origin x="0" y="0"/>
    </p:cViewPr>
  </p:notesTextViewPr>
  <p:sorterViewPr>
    <p:cViewPr>
      <p:scale>
        <a:sx n="140" d="100"/>
        <a:sy n="14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7842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3</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5899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4</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6209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5</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4981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6</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6873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7</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8717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8</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7202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9</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4250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10</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0573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33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7401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70477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364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79995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1246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42078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79034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38405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dirty="0"/>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endParaRPr lang="en-US" altLang="en-US" sz="6600" b="1" dirty="0">
              <a:latin typeface="+mn-lt"/>
            </a:endParaRPr>
          </a:p>
        </p:txBody>
      </p:sp>
      <p:pic>
        <p:nvPicPr>
          <p:cNvPr id="3" name="Picture 2">
            <a:extLst>
              <a:ext uri="{FF2B5EF4-FFF2-40B4-BE49-F238E27FC236}">
                <a16:creationId xmlns:a16="http://schemas.microsoft.com/office/drawing/2014/main" id="{D685578F-CE23-4B1E-8B29-2B29EC47F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27592" cy="6858000"/>
          </a:xfrm>
          <a:prstGeom prst="rect">
            <a:avLst/>
          </a:prstGeom>
        </p:spPr>
      </p:pic>
    </p:spTree>
    <p:extLst>
      <p:ext uri="{BB962C8B-B14F-4D97-AF65-F5344CB8AC3E}">
        <p14:creationId xmlns:p14="http://schemas.microsoft.com/office/powerpoint/2010/main" val="4090643705"/>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ight Pattern Conten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90D68-B82F-49A4-A08B-9A8AF3A6F17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721600" y="0"/>
            <a:ext cx="4470400" cy="685800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2000" b="1">
                <a:solidFill>
                  <a:schemeClr val="bg2"/>
                </a:solidFill>
              </a:defRPr>
            </a:lvl1pPr>
            <a:lvl2pPr marL="228600">
              <a:spcBef>
                <a:spcPts val="1000"/>
              </a:spcBef>
              <a:defRPr sz="1800">
                <a:solidFill>
                  <a:schemeClr val="bg2"/>
                </a:solidFill>
              </a:defRPr>
            </a:lvl2pPr>
          </a:lstStyle>
          <a:p>
            <a:pPr lvl="0"/>
            <a:r>
              <a:rPr lang="en-US" dirty="0"/>
              <a:t>Click to edit Master text styles</a:t>
            </a:r>
          </a:p>
          <a:p>
            <a:pPr lvl="1"/>
            <a:r>
              <a:rPr lang="en-US" dirty="0"/>
              <a:t>Second level</a:t>
            </a:r>
          </a:p>
        </p:txBody>
      </p:sp>
      <p:pic>
        <p:nvPicPr>
          <p:cNvPr id="3" name="Picture 2">
            <a:extLst>
              <a:ext uri="{FF2B5EF4-FFF2-40B4-BE49-F238E27FC236}">
                <a16:creationId xmlns:a16="http://schemas.microsoft.com/office/drawing/2014/main" id="{C807187F-739A-422C-9E4F-F94E6DE092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721600" y="0"/>
            <a:ext cx="4470400" cy="6858000"/>
          </a:xfrm>
          <a:prstGeom prst="rect">
            <a:avLst/>
          </a:prstGeom>
        </p:spPr>
      </p:pic>
      <p:sp>
        <p:nvSpPr>
          <p:cNvPr id="2" name="Title 1">
            <a:extLst>
              <a:ext uri="{FF2B5EF4-FFF2-40B4-BE49-F238E27FC236}">
                <a16:creationId xmlns:a16="http://schemas.microsoft.com/office/drawing/2014/main" id="{6EF87E8F-5716-4A71-B64F-EC5A742B45D2}"/>
              </a:ext>
            </a:extLst>
          </p:cNvPr>
          <p:cNvSpPr>
            <a:spLocks noGrp="1"/>
          </p:cNvSpPr>
          <p:nvPr>
            <p:ph type="title"/>
          </p:nvPr>
        </p:nvSpPr>
        <p:spPr>
          <a:xfrm>
            <a:off x="762000" y="715961"/>
            <a:ext cx="6477000" cy="1189038"/>
          </a:xfrm>
        </p:spPr>
        <p:txBody>
          <a:bodyPr anchor="t">
            <a:noAutofit/>
          </a:bodyPr>
          <a:lstStyle>
            <a:lvl1pPr>
              <a:spcBef>
                <a:spcPts val="1000"/>
              </a:spcBef>
              <a:defRPr sz="4000" b="1">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4889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17439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indent="-228600">
              <a:spcBef>
                <a:spcPts val="1000"/>
              </a:spcBef>
              <a:tabLst/>
              <a:defRPr sz="1800"/>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endParaRPr lang="en-US" dirty="0"/>
          </a:p>
        </p:txBody>
      </p:sp>
      <p:pic>
        <p:nvPicPr>
          <p:cNvPr id="2" name="Picture 1">
            <a:extLst>
              <a:ext uri="{FF2B5EF4-FFF2-40B4-BE49-F238E27FC236}">
                <a16:creationId xmlns:a16="http://schemas.microsoft.com/office/drawing/2014/main" id="{1C19AE8D-05DC-434E-8BAB-DB7EE7462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3" name="Title 2">
            <a:extLst>
              <a:ext uri="{FF2B5EF4-FFF2-40B4-BE49-F238E27FC236}">
                <a16:creationId xmlns:a16="http://schemas.microsoft.com/office/drawing/2014/main" id="{33CCC0B9-F174-4BEA-B4A2-17F39F974373}"/>
              </a:ext>
            </a:extLst>
          </p:cNvPr>
          <p:cNvSpPr>
            <a:spLocks noGrp="1"/>
          </p:cNvSpPr>
          <p:nvPr>
            <p:ph type="title"/>
          </p:nvPr>
        </p:nvSpPr>
        <p:spPr>
          <a:xfrm>
            <a:off x="762000" y="715962"/>
            <a:ext cx="5334000" cy="1189038"/>
          </a:xfrm>
        </p:spPr>
        <p:txBody>
          <a:bodyPr anchor="t">
            <a:noAutofit/>
          </a:bodyPr>
          <a:lstStyle>
            <a:lvl1pPr>
              <a:spcBef>
                <a:spcPts val="1000"/>
              </a:spcBef>
              <a:defRPr sz="4000" b="1"/>
            </a:lvl1pPr>
          </a:lstStyle>
          <a:p>
            <a:r>
              <a:rPr lang="en-US" dirty="0"/>
              <a:t>Click to edit Master title style</a:t>
            </a:r>
          </a:p>
        </p:txBody>
      </p:sp>
    </p:spTree>
    <p:extLst>
      <p:ext uri="{BB962C8B-B14F-4D97-AF65-F5344CB8AC3E}">
        <p14:creationId xmlns:p14="http://schemas.microsoft.com/office/powerpoint/2010/main" val="3104946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a:spcBef>
                <a:spcPts val="1000"/>
              </a:spcBef>
              <a:defRPr sz="1800"/>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lstStyle>
            <a:lvl1pPr>
              <a:buNone/>
              <a:defRPr/>
            </a:lvl1pPr>
          </a:lstStyle>
          <a:p>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lstStyle>
            <a:lvl1pPr>
              <a:buNone/>
              <a:defRPr/>
            </a:lvl1pPr>
          </a:lstStyle>
          <a:p>
            <a:endParaRPr lang="en-US" dirty="0"/>
          </a:p>
        </p:txBody>
      </p:sp>
      <p:pic>
        <p:nvPicPr>
          <p:cNvPr id="2" name="Picture 1">
            <a:extLst>
              <a:ext uri="{FF2B5EF4-FFF2-40B4-BE49-F238E27FC236}">
                <a16:creationId xmlns:a16="http://schemas.microsoft.com/office/drawing/2014/main" id="{15BEAC93-2E5F-4D18-864F-810515C36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10" name="Title 2">
            <a:extLst>
              <a:ext uri="{FF2B5EF4-FFF2-40B4-BE49-F238E27FC236}">
                <a16:creationId xmlns:a16="http://schemas.microsoft.com/office/drawing/2014/main" id="{3F45076F-4240-4B40-8CE4-637DD751A68B}"/>
              </a:ext>
            </a:extLst>
          </p:cNvPr>
          <p:cNvSpPr>
            <a:spLocks noGrp="1"/>
          </p:cNvSpPr>
          <p:nvPr>
            <p:ph type="title"/>
          </p:nvPr>
        </p:nvSpPr>
        <p:spPr>
          <a:xfrm>
            <a:off x="762000" y="715963"/>
            <a:ext cx="5334000" cy="1189038"/>
          </a:xfrm>
        </p:spPr>
        <p:txBody>
          <a:bodyPr anchor="t">
            <a:normAutofit/>
          </a:bodyPr>
          <a:lstStyle>
            <a:lvl1pPr>
              <a:spcBef>
                <a:spcPts val="1000"/>
              </a:spcBef>
              <a:defRPr sz="4000" b="1"/>
            </a:lvl1pPr>
          </a:lstStyle>
          <a:p>
            <a:r>
              <a:rPr lang="en-US" dirty="0"/>
              <a:t>Click to edit Master title style</a:t>
            </a:r>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marL="0" indent="0">
              <a:buNone/>
              <a:defRPr sz="2000" b="1">
                <a:solidFill>
                  <a:schemeClr val="bg2"/>
                </a:solidFill>
              </a:defRPr>
            </a:lvl1pPr>
            <a:lvl2pPr marL="228600" indent="-228600">
              <a:spcBef>
                <a:spcPts val="1000"/>
              </a:spcBef>
              <a:defRPr sz="1800">
                <a:solidFill>
                  <a:schemeClr val="bg2"/>
                </a:solidFill>
              </a:defRPr>
            </a:lvl2pPr>
          </a:lstStyle>
          <a:p>
            <a:pPr lvl="0"/>
            <a:r>
              <a:rPr lang="en-US" dirty="0"/>
              <a:t>Click to edit Master text styles</a:t>
            </a:r>
          </a:p>
          <a:p>
            <a:pPr lvl="1"/>
            <a:r>
              <a:rPr lang="en-US" dirty="0"/>
              <a:t>Second level</a:t>
            </a:r>
          </a:p>
        </p:txBody>
      </p:sp>
      <p:pic>
        <p:nvPicPr>
          <p:cNvPr id="2" name="Picture 1">
            <a:extLst>
              <a:ext uri="{FF2B5EF4-FFF2-40B4-BE49-F238E27FC236}">
                <a16:creationId xmlns:a16="http://schemas.microsoft.com/office/drawing/2014/main" id="{F683DB48-CF57-4729-916D-E4E70143A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a:off x="-1200150" y="1200150"/>
            <a:ext cx="6858000" cy="4457700"/>
          </a:xfrm>
          <a:prstGeom prst="rect">
            <a:avLst/>
          </a:prstGeom>
        </p:spPr>
      </p:pic>
      <p:sp>
        <p:nvSpPr>
          <p:cNvPr id="3" name="Title 2">
            <a:extLst>
              <a:ext uri="{FF2B5EF4-FFF2-40B4-BE49-F238E27FC236}">
                <a16:creationId xmlns:a16="http://schemas.microsoft.com/office/drawing/2014/main" id="{C7668F4E-0433-49FD-9D92-3B60E9B0AEE6}"/>
              </a:ext>
            </a:extLst>
          </p:cNvPr>
          <p:cNvSpPr>
            <a:spLocks noGrp="1"/>
          </p:cNvSpPr>
          <p:nvPr>
            <p:ph type="title"/>
          </p:nvPr>
        </p:nvSpPr>
        <p:spPr>
          <a:xfrm>
            <a:off x="5199742" y="715961"/>
            <a:ext cx="6477000" cy="1189037"/>
          </a:xfrm>
        </p:spPr>
        <p:txBody>
          <a:bodyPr anchor="t">
            <a:normAutofit/>
          </a:bodyPr>
          <a:lstStyle>
            <a:lvl1pPr>
              <a:spcBef>
                <a:spcPts val="1000"/>
              </a:spcBef>
              <a:defRPr sz="4000" b="1" spc="-50" baseline="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119" name="Freeform 5">
            <a:extLst>
              <a:ext uri="{FF2B5EF4-FFF2-40B4-BE49-F238E27FC236}">
                <a16:creationId xmlns:a16="http://schemas.microsoft.com/office/drawing/2014/main" id="{83D44B3A-DC81-4CDB-80B8-F943DED435E9}"/>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51569B0-9C86-438F-A1AE-05ED60D0F265}"/>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CCD311FE-1421-46A5-92B9-3C8A6A7F5E8C}"/>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2B789E47-10B7-479F-B3E4-97A211C54085}"/>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E771A75F-B91F-4601-B829-BEEA9E2B5912}"/>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12BE88AE-786D-4978-8E31-4015DBC2A4C3}"/>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315D8FE8-C69A-44FB-BD09-7F0E768518E0}"/>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50F99163-4524-4752-96D9-AA617FC04D65}"/>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C777E46D-D756-4BDA-A3B4-2DB1DE6E61D7}"/>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25B709C5-D087-49F1-A8A6-2D75DE33C76B}"/>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519D68D8-74F8-44F1-B73F-42156F9FDC23}"/>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543E355E-5790-4E21-8382-3C55A04CB9DC}"/>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C6494B8B-41CF-4993-B667-E00F064C385F}"/>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C4265E16-2BDF-4C97-8374-E88DBA6F3A72}"/>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066F27C5-C1F6-4034-8DFE-3FD5C1AC0452}"/>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831DC9A-E543-4101-A138-7EFCEC705713}"/>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48394A84-CE37-4002-93F8-44426484CDA8}"/>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B961E482-D999-4A66-AD86-3542D3D18CF4}"/>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B3AB249E-9AC7-4283-9819-84552EE8DA60}"/>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143194C4-B8D5-40E8-AA29-09CCFCCB1AAD}"/>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7D46313C-EB02-4047-89F6-D334E1D6555E}"/>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9D574720-4432-414F-A755-2165DB6A12B1}"/>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60DBF99C-FDEF-4EB8-BEB3-6016CF556C4E}"/>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F9BECBFC-E4BA-40A6-9C5C-2A5A5DF6702C}"/>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083D96D8-F927-4368-82B6-DF0B012BEAB0}"/>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C2459E27-74A6-4C11-B416-60F8ACAF5632}"/>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8740CA-03F5-4DE6-A689-9CF8CD6403FD}"/>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5EB10864-3F2A-490B-9AD9-34D31A126051}"/>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CA75FFEE-499C-4285-A7E5-05E7568C3C07}"/>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8932D4FB-D460-4F89-84DC-C0E9B85A0925}"/>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D74F4718-2831-43DD-B0C3-FFFAF19748B8}"/>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520F6E80-8A84-4DB2-A47F-74399197A10E}"/>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6741FEE2-217E-4F02-A93D-3EC0B83DDFDF}"/>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5AAF5A42-C6C0-4FAC-BE66-8AEB7C834AA4}"/>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4A6B066C-DCAA-422A-9702-95152A0B04CB}"/>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5">
            <a:extLst>
              <a:ext uri="{FF2B5EF4-FFF2-40B4-BE49-F238E27FC236}">
                <a16:creationId xmlns:a16="http://schemas.microsoft.com/office/drawing/2014/main" id="{C1DD997A-6B6A-49DA-83B4-A6974F09A420}"/>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5">
            <a:extLst>
              <a:ext uri="{FF2B5EF4-FFF2-40B4-BE49-F238E27FC236}">
                <a16:creationId xmlns:a16="http://schemas.microsoft.com/office/drawing/2014/main" id="{17A31390-9BB8-4FE9-8FAB-88549A24175C}"/>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5">
            <a:extLst>
              <a:ext uri="{FF2B5EF4-FFF2-40B4-BE49-F238E27FC236}">
                <a16:creationId xmlns:a16="http://schemas.microsoft.com/office/drawing/2014/main" id="{20FAE2A1-8F27-49B8-8541-3C13B47AD6AC}"/>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5">
            <a:extLst>
              <a:ext uri="{FF2B5EF4-FFF2-40B4-BE49-F238E27FC236}">
                <a16:creationId xmlns:a16="http://schemas.microsoft.com/office/drawing/2014/main" id="{2F19ADC6-9832-4580-9A14-D1B481D11E29}"/>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5">
            <a:extLst>
              <a:ext uri="{FF2B5EF4-FFF2-40B4-BE49-F238E27FC236}">
                <a16:creationId xmlns:a16="http://schemas.microsoft.com/office/drawing/2014/main" id="{C1561070-E604-473F-8E55-B4502DA7BD6D}"/>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5">
            <a:extLst>
              <a:ext uri="{FF2B5EF4-FFF2-40B4-BE49-F238E27FC236}">
                <a16:creationId xmlns:a16="http://schemas.microsoft.com/office/drawing/2014/main" id="{4669F3F3-7F13-41B1-98EA-A04A88CE469C}"/>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5">
            <a:extLst>
              <a:ext uri="{FF2B5EF4-FFF2-40B4-BE49-F238E27FC236}">
                <a16:creationId xmlns:a16="http://schemas.microsoft.com/office/drawing/2014/main" id="{42BD7F25-AB3C-4D00-977B-E773BA10807B}"/>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5">
            <a:extLst>
              <a:ext uri="{FF2B5EF4-FFF2-40B4-BE49-F238E27FC236}">
                <a16:creationId xmlns:a16="http://schemas.microsoft.com/office/drawing/2014/main" id="{7B466185-3DA7-4D33-85BF-EAAB41254563}"/>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5">
            <a:extLst>
              <a:ext uri="{FF2B5EF4-FFF2-40B4-BE49-F238E27FC236}">
                <a16:creationId xmlns:a16="http://schemas.microsoft.com/office/drawing/2014/main" id="{067FBB6E-9FD4-4A30-8C7C-B36C4AA32A09}"/>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5">
            <a:extLst>
              <a:ext uri="{FF2B5EF4-FFF2-40B4-BE49-F238E27FC236}">
                <a16:creationId xmlns:a16="http://schemas.microsoft.com/office/drawing/2014/main" id="{0D0C4E3C-A37B-4027-B20D-46357FB3665E}"/>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5">
            <a:extLst>
              <a:ext uri="{FF2B5EF4-FFF2-40B4-BE49-F238E27FC236}">
                <a16:creationId xmlns:a16="http://schemas.microsoft.com/office/drawing/2014/main" id="{0FD2391E-D304-4294-8A05-6EC9E58FC417}"/>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5">
            <a:extLst>
              <a:ext uri="{FF2B5EF4-FFF2-40B4-BE49-F238E27FC236}">
                <a16:creationId xmlns:a16="http://schemas.microsoft.com/office/drawing/2014/main" id="{079D2452-BC77-4742-AB7B-30508A68E3CA}"/>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5">
            <a:extLst>
              <a:ext uri="{FF2B5EF4-FFF2-40B4-BE49-F238E27FC236}">
                <a16:creationId xmlns:a16="http://schemas.microsoft.com/office/drawing/2014/main" id="{7BCEC5E2-D648-46C8-8C64-94FDDCE7685B}"/>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5">
            <a:extLst>
              <a:ext uri="{FF2B5EF4-FFF2-40B4-BE49-F238E27FC236}">
                <a16:creationId xmlns:a16="http://schemas.microsoft.com/office/drawing/2014/main" id="{6E6770F7-8B3D-46A2-BB80-73A1D63F34D1}"/>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5">
            <a:extLst>
              <a:ext uri="{FF2B5EF4-FFF2-40B4-BE49-F238E27FC236}">
                <a16:creationId xmlns:a16="http://schemas.microsoft.com/office/drawing/2014/main" id="{DA305386-2CA9-4CB1-B6C1-3B6D7F722A4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5">
            <a:extLst>
              <a:ext uri="{FF2B5EF4-FFF2-40B4-BE49-F238E27FC236}">
                <a16:creationId xmlns:a16="http://schemas.microsoft.com/office/drawing/2014/main" id="{7F1BBA34-10D4-44F3-AE4C-203CE5E635E3}"/>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5">
            <a:extLst>
              <a:ext uri="{FF2B5EF4-FFF2-40B4-BE49-F238E27FC236}">
                <a16:creationId xmlns:a16="http://schemas.microsoft.com/office/drawing/2014/main" id="{3E3BBB0A-F44B-4418-9AB5-90C76F47B65C}"/>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5">
            <a:extLst>
              <a:ext uri="{FF2B5EF4-FFF2-40B4-BE49-F238E27FC236}">
                <a16:creationId xmlns:a16="http://schemas.microsoft.com/office/drawing/2014/main" id="{786EAD10-8FDE-4463-AB44-FA22D4E08EB6}"/>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5">
            <a:extLst>
              <a:ext uri="{FF2B5EF4-FFF2-40B4-BE49-F238E27FC236}">
                <a16:creationId xmlns:a16="http://schemas.microsoft.com/office/drawing/2014/main" id="{F7762CAA-ACEF-45F9-9F8B-D4F10B020BC3}"/>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5">
            <a:extLst>
              <a:ext uri="{FF2B5EF4-FFF2-40B4-BE49-F238E27FC236}">
                <a16:creationId xmlns:a16="http://schemas.microsoft.com/office/drawing/2014/main" id="{386FE2DA-52B1-4946-89A1-7E807D6B8820}"/>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5">
            <a:extLst>
              <a:ext uri="{FF2B5EF4-FFF2-40B4-BE49-F238E27FC236}">
                <a16:creationId xmlns:a16="http://schemas.microsoft.com/office/drawing/2014/main" id="{630CDC40-690A-4572-8E6C-F852F589C734}"/>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5">
            <a:extLst>
              <a:ext uri="{FF2B5EF4-FFF2-40B4-BE49-F238E27FC236}">
                <a16:creationId xmlns:a16="http://schemas.microsoft.com/office/drawing/2014/main" id="{0CBE04A5-557D-4ED8-9367-4965DF872CB7}"/>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5">
            <a:extLst>
              <a:ext uri="{FF2B5EF4-FFF2-40B4-BE49-F238E27FC236}">
                <a16:creationId xmlns:a16="http://schemas.microsoft.com/office/drawing/2014/main" id="{18C1D1A8-8F8A-49D6-AD02-B410DE26F0BE}"/>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5">
            <a:extLst>
              <a:ext uri="{FF2B5EF4-FFF2-40B4-BE49-F238E27FC236}">
                <a16:creationId xmlns:a16="http://schemas.microsoft.com/office/drawing/2014/main" id="{0919F9FD-AAF0-47C3-BF09-F46DC2147B65}"/>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5">
            <a:extLst>
              <a:ext uri="{FF2B5EF4-FFF2-40B4-BE49-F238E27FC236}">
                <a16:creationId xmlns:a16="http://schemas.microsoft.com/office/drawing/2014/main" id="{37375F0B-BC73-4249-8F6A-670E30ED9D64}"/>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5">
            <a:extLst>
              <a:ext uri="{FF2B5EF4-FFF2-40B4-BE49-F238E27FC236}">
                <a16:creationId xmlns:a16="http://schemas.microsoft.com/office/drawing/2014/main" id="{21E5C0A4-FAA3-4924-9412-BBA867E80D39}"/>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5">
            <a:extLst>
              <a:ext uri="{FF2B5EF4-FFF2-40B4-BE49-F238E27FC236}">
                <a16:creationId xmlns:a16="http://schemas.microsoft.com/office/drawing/2014/main" id="{DA9355A1-AFF3-49B5-8161-79FD9B4B2D1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Freeform 5">
            <a:extLst>
              <a:ext uri="{FF2B5EF4-FFF2-40B4-BE49-F238E27FC236}">
                <a16:creationId xmlns:a16="http://schemas.microsoft.com/office/drawing/2014/main" id="{2DC4114B-0609-4C4D-B543-47A78CCD924E}"/>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Freeform 5">
            <a:extLst>
              <a:ext uri="{FF2B5EF4-FFF2-40B4-BE49-F238E27FC236}">
                <a16:creationId xmlns:a16="http://schemas.microsoft.com/office/drawing/2014/main" id="{F4991A45-6BE7-41F5-A26B-FEDE1476FA01}"/>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5">
            <a:extLst>
              <a:ext uri="{FF2B5EF4-FFF2-40B4-BE49-F238E27FC236}">
                <a16:creationId xmlns:a16="http://schemas.microsoft.com/office/drawing/2014/main" id="{1E524AC6-1148-4420-9876-811DD3A6CFA3}"/>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3FB0D408-43F7-461D-BFDF-08A3F869B01B}"/>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3BFEC4BA-AD08-41E5-B485-5D76779BD22C}"/>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DCADCEEA-F24D-44AB-922F-8772E0343F65}"/>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5">
            <a:extLst>
              <a:ext uri="{FF2B5EF4-FFF2-40B4-BE49-F238E27FC236}">
                <a16:creationId xmlns:a16="http://schemas.microsoft.com/office/drawing/2014/main" id="{A787DE99-F548-4F27-BD73-008223ADC626}"/>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7684DD24-7DDA-4D86-9D3A-4AF92794D2AB}"/>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1B9B85DC-2B9F-4D61-8259-DFBAE7153C86}"/>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5">
            <a:extLst>
              <a:ext uri="{FF2B5EF4-FFF2-40B4-BE49-F238E27FC236}">
                <a16:creationId xmlns:a16="http://schemas.microsoft.com/office/drawing/2014/main" id="{A3C2DDF8-77DE-44E7-82EB-BD2B109B8FDF}"/>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FA74D4D0-7595-4C86-991E-ACC5FA41CC6C}"/>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5">
            <a:extLst>
              <a:ext uri="{FF2B5EF4-FFF2-40B4-BE49-F238E27FC236}">
                <a16:creationId xmlns:a16="http://schemas.microsoft.com/office/drawing/2014/main" id="{23157884-97DA-4B49-BAA8-4F244EF86883}"/>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07CDB3B0-5CB6-43DA-A0C1-5990C23AB10D}"/>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id="{A932886D-EB20-4026-9D6E-687F61B1AA23}"/>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3E812D95-DE21-4AE5-8F40-2DB182F3DEB9}"/>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210B2D4F-6E86-4287-8EA1-EA3A728A112A}"/>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5">
            <a:extLst>
              <a:ext uri="{FF2B5EF4-FFF2-40B4-BE49-F238E27FC236}">
                <a16:creationId xmlns:a16="http://schemas.microsoft.com/office/drawing/2014/main" id="{1E976474-73A7-4C5B-9BBB-2F877FE899E6}"/>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
            <a:extLst>
              <a:ext uri="{FF2B5EF4-FFF2-40B4-BE49-F238E27FC236}">
                <a16:creationId xmlns:a16="http://schemas.microsoft.com/office/drawing/2014/main" id="{465A6564-AC40-4493-A583-1FFB6C3E9DD9}"/>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
            <a:extLst>
              <a:ext uri="{FF2B5EF4-FFF2-40B4-BE49-F238E27FC236}">
                <a16:creationId xmlns:a16="http://schemas.microsoft.com/office/drawing/2014/main" id="{6954C064-7CB0-4288-BE96-E91AC7F876F2}"/>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
            <a:extLst>
              <a:ext uri="{FF2B5EF4-FFF2-40B4-BE49-F238E27FC236}">
                <a16:creationId xmlns:a16="http://schemas.microsoft.com/office/drawing/2014/main" id="{90BB86D8-7370-4CF9-8DCC-597757CFC2FB}"/>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
            <a:extLst>
              <a:ext uri="{FF2B5EF4-FFF2-40B4-BE49-F238E27FC236}">
                <a16:creationId xmlns:a16="http://schemas.microsoft.com/office/drawing/2014/main" id="{D8B61089-5F8D-4533-AFA2-5E4CFABC7955}"/>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C3DAA582-A4E2-4D0D-9142-F0A4E91DF0FF}"/>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
            <a:extLst>
              <a:ext uri="{FF2B5EF4-FFF2-40B4-BE49-F238E27FC236}">
                <a16:creationId xmlns:a16="http://schemas.microsoft.com/office/drawing/2014/main" id="{0330153D-7AC7-4FEE-B014-E16DDA9F990D}"/>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
            <a:extLst>
              <a:ext uri="{FF2B5EF4-FFF2-40B4-BE49-F238E27FC236}">
                <a16:creationId xmlns:a16="http://schemas.microsoft.com/office/drawing/2014/main" id="{9FE05360-0BAD-4CD0-912B-2EFB0A93B25F}"/>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
            <a:extLst>
              <a:ext uri="{FF2B5EF4-FFF2-40B4-BE49-F238E27FC236}">
                <a16:creationId xmlns:a16="http://schemas.microsoft.com/office/drawing/2014/main" id="{2BB69768-4BF4-4369-941D-7F83EA731EC1}"/>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51F585F2-FB0F-4846-9CD2-11F7FF96FD97}"/>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5">
            <a:extLst>
              <a:ext uri="{FF2B5EF4-FFF2-40B4-BE49-F238E27FC236}">
                <a16:creationId xmlns:a16="http://schemas.microsoft.com/office/drawing/2014/main" id="{CBE3430D-F606-4308-B49E-D9AAD7125090}"/>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5">
            <a:extLst>
              <a:ext uri="{FF2B5EF4-FFF2-40B4-BE49-F238E27FC236}">
                <a16:creationId xmlns:a16="http://schemas.microsoft.com/office/drawing/2014/main" id="{DBCBDCF3-6847-4191-A872-E8389FEBE08D}"/>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F7B483D-EB1A-45B5-B1AD-0EAE7F64763C}"/>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B3466B6D-9C19-4F9A-8173-BC98E52B1023}"/>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9C4E25A9-A7F7-4238-B98D-A72344849620}"/>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582162BB-6F36-41B5-B5AD-B7FD4177E530}"/>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652516D9-F1FA-4063-ADA2-9B081A2D5A2E}"/>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1C6A6B49-4641-48E9-8819-769AAE00B198}"/>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B1530B27-CB32-4FD6-ADCD-696B9A77D606}"/>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BAFEEEB6-FF84-414F-A371-D3F809A1C86D}"/>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0F8F801F-06E9-4E1C-A137-226729983354}"/>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3062C679-537B-4565-B111-60C31A15ACF4}"/>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887EEB3A-4213-464A-87A3-D2DAF47421F5}"/>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ADC86261-F90C-45E0-A168-7581A8C02C38}"/>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504DD272-AA18-4EE6-AA29-9F6F74F23909}"/>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8BCD198C-85D1-4065-9D67-82D3B38E1C37}"/>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900C489-4586-4F04-BD13-FF483556032E}"/>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FFF75EF5-F4A4-47DF-B2E8-27AF735DAE67}"/>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0C8AD0A5-DBDC-4519-871E-FE913951AE59}"/>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5417658F-66B2-4FE7-A854-CC3AE0F7EB74}"/>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A81C42B8-9501-457C-9DBC-BA397001DE6B}"/>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1E20BB75-9E81-42DF-B4BF-5B6987919CEC}"/>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D01EE500-D7A1-4352-BAD2-B850ACC4BC6A}"/>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1587723F-EB9C-433F-ACA5-343CDE53B4C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3B89FD7D-E9C3-4C00-9808-59AAFB03163F}"/>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6E04DD36-8E16-472A-941F-022D2E9A88A8}"/>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12E1B3B0-875B-4233-B21E-CFCC3D054FB2}"/>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FA6ADA-AE04-43D9-AEBA-6D4B6101D19D}"/>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EF5B0E26-2791-4B14-B592-172C2FAC6FE5}"/>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7CDA8C23-F3D0-475C-8B0B-D2483AECFAB8}"/>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A6895141-163A-4201-B333-6467D533F440}"/>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96857859-9A05-4D31-8334-CDC677051A05}"/>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EBBC59FD-BB44-465C-9882-47450B890D91}"/>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B55E93B0-6435-4CBB-9B59-5C2C61984C86}"/>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CB08B145-8F37-4A8A-A4CE-4438007E168A}"/>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3B0D020A-90FC-400F-B7B5-63FC994068E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3" name="Picture 2">
            <a:extLst>
              <a:ext uri="{FF2B5EF4-FFF2-40B4-BE49-F238E27FC236}">
                <a16:creationId xmlns:a16="http://schemas.microsoft.com/office/drawing/2014/main" id="{9C8B4846-4E60-4E5B-9695-28F923D1D7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91440" tIns="0" rIns="9144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bg2"/>
                </a:solidFill>
                <a:latin typeface="+mn-lt"/>
                <a:ea typeface="+mn-ea"/>
                <a:cs typeface="+mn-cs"/>
              </a:defRPr>
            </a:lvl1pPr>
          </a:lstStyle>
          <a:p>
            <a:pPr lvl="0"/>
            <a:r>
              <a:rPr lang="en-US"/>
              <a:t>Insert content here</a:t>
            </a:r>
          </a:p>
        </p:txBody>
      </p:sp>
      <p:pic>
        <p:nvPicPr>
          <p:cNvPr id="3" name="Picture 2">
            <a:extLst>
              <a:ext uri="{FF2B5EF4-FFF2-40B4-BE49-F238E27FC236}">
                <a16:creationId xmlns:a16="http://schemas.microsoft.com/office/drawing/2014/main" id="{8D8AAE41-A985-425A-934D-615BBE3602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2" name="Title 1">
            <a:extLst>
              <a:ext uri="{FF2B5EF4-FFF2-40B4-BE49-F238E27FC236}">
                <a16:creationId xmlns:a16="http://schemas.microsoft.com/office/drawing/2014/main" id="{AF513624-9AD4-4B61-B3D1-7B21213507C0}"/>
              </a:ext>
            </a:extLst>
          </p:cNvPr>
          <p:cNvSpPr>
            <a:spLocks noGrp="1"/>
          </p:cNvSpPr>
          <p:nvPr>
            <p:ph type="title"/>
          </p:nvPr>
        </p:nvSpPr>
        <p:spPr>
          <a:xfrm>
            <a:off x="762000" y="715964"/>
            <a:ext cx="10591800" cy="646332"/>
          </a:xfrm>
        </p:spPr>
        <p:txBody>
          <a:bodyPr>
            <a:noAutofit/>
          </a:bodyPr>
          <a:lstStyle>
            <a:lvl1pPr>
              <a:spcBef>
                <a:spcPts val="1000"/>
              </a:spcBef>
              <a:defRPr sz="4000" b="1"/>
            </a:lvl1pPr>
          </a:lstStyle>
          <a:p>
            <a:r>
              <a:rPr lang="en-US" dirty="0"/>
              <a:t>Click to edit Master title style</a:t>
            </a:r>
          </a:p>
        </p:txBody>
      </p:sp>
    </p:spTree>
    <p:extLst>
      <p:ext uri="{BB962C8B-B14F-4D97-AF65-F5344CB8AC3E}">
        <p14:creationId xmlns:p14="http://schemas.microsoft.com/office/powerpoint/2010/main" val="142291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98687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87449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25434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28209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415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03134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5/2/2024</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88304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364696-E1F3-49EF-AEC8-730A16D9A23F}" type="datetimeFigureOut">
              <a:rPr lang="en-US" altLang="en-US" smtClean="0"/>
              <a:pPr/>
              <a:t>5/2/2024</a:t>
            </a:fld>
            <a:endParaRPr lang="en-US" alt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lt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19950535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688" r:id="rId20"/>
    <p:sldLayoutId id="2147483702" r:id="rId21"/>
    <p:sldLayoutId id="2147483701" r:id="rId22"/>
    <p:sldLayoutId id="2147483700" r:id="rId23"/>
    <p:sldLayoutId id="2147483703" r:id="rId24"/>
    <p:sldLayoutId id="2147483690" r:id="rId25"/>
    <p:sldLayoutId id="2147483704" r:id="rId26"/>
    <p:sldLayoutId id="2147483691" r:id="rId2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3589619" y="2521860"/>
            <a:ext cx="8465905" cy="3622430"/>
          </a:xfrm>
        </p:spPr>
        <p:txBody>
          <a:bodyPr anchor="ctr">
            <a:noAutofit/>
          </a:bodyPr>
          <a:lstStyle/>
          <a:p>
            <a:pPr algn="ctr"/>
            <a:r>
              <a:rPr lang="en-US" altLang="en-US" sz="4800" b="1" dirty="0">
                <a:solidFill>
                  <a:schemeClr val="bg1"/>
                </a:solidFill>
              </a:rPr>
              <a:t>D28</a:t>
            </a:r>
            <a:r>
              <a:rPr lang="en-US" altLang="en-US" sz="4800" dirty="0">
                <a:solidFill>
                  <a:schemeClr val="bg1"/>
                </a:solidFill>
              </a:rPr>
              <a:t> </a:t>
            </a:r>
            <a:r>
              <a:rPr lang="en-US" altLang="en-US" sz="4800" b="1" dirty="0">
                <a:solidFill>
                  <a:schemeClr val="bg1"/>
                </a:solidFill>
              </a:rPr>
              <a:t>CEC MEETING</a:t>
            </a:r>
            <a:br>
              <a:rPr lang="en-US" altLang="en-US" sz="4800" b="1" dirty="0">
                <a:solidFill>
                  <a:schemeClr val="bg1"/>
                </a:solidFill>
              </a:rPr>
            </a:br>
            <a:r>
              <a:rPr lang="en-US" altLang="en-US" sz="4800" b="1" dirty="0">
                <a:solidFill>
                  <a:schemeClr val="bg1"/>
                </a:solidFill>
              </a:rPr>
              <a:t>May 2, 2024</a:t>
            </a:r>
            <a:br>
              <a:rPr lang="en-US" altLang="en-US" sz="4800" b="1" dirty="0">
                <a:solidFill>
                  <a:schemeClr val="bg1"/>
                </a:solidFill>
              </a:rPr>
            </a:br>
            <a:r>
              <a:rPr lang="en-US" altLang="en-US" sz="3600" b="1" dirty="0">
                <a:solidFill>
                  <a:schemeClr val="bg1"/>
                </a:solidFill>
              </a:rPr>
              <a:t>Superintendent : Dr. Eric L. Blake </a:t>
            </a:r>
            <a:br>
              <a:rPr lang="en-US" altLang="en-US" sz="3600" b="1" dirty="0">
                <a:solidFill>
                  <a:schemeClr val="bg1"/>
                </a:solidFill>
              </a:rPr>
            </a:br>
            <a:r>
              <a:rPr lang="en-US" altLang="en-US" sz="2800" b="1" dirty="0">
                <a:solidFill>
                  <a:schemeClr val="bg1"/>
                </a:solidFill>
              </a:rPr>
              <a:t>Deputy Superintendent: Dr. Shonelle Hall</a:t>
            </a:r>
            <a:endParaRPr lang="en-US" altLang="en-US" sz="3200" b="1" dirty="0">
              <a:solidFill>
                <a:schemeClr val="bg1"/>
              </a:solidFill>
              <a:latin typeface="+mn-lt"/>
            </a:endParaRPr>
          </a:p>
        </p:txBody>
      </p:sp>
      <p:sp>
        <p:nvSpPr>
          <p:cNvPr id="2" name="Rectangle 1"/>
          <p:cNvSpPr/>
          <p:nvPr/>
        </p:nvSpPr>
        <p:spPr>
          <a:xfrm>
            <a:off x="4058292" y="6025996"/>
            <a:ext cx="7528560" cy="646331"/>
          </a:xfrm>
          <a:prstGeom prst="rect">
            <a:avLst/>
          </a:prstGeom>
        </p:spPr>
        <p:txBody>
          <a:bodyPr wrap="square">
            <a:spAutoFit/>
          </a:bodyPr>
          <a:lstStyle/>
          <a:p>
            <a:pPr algn="ctr"/>
            <a:r>
              <a:rPr lang="en-US" dirty="0">
                <a:solidFill>
                  <a:schemeClr val="bg1"/>
                </a:solidFill>
                <a:latin typeface="Algerian" panose="04020705040A02060702" pitchFamily="82" charset="0"/>
                <a:cs typeface="Times New Roman" panose="02020603050405020304" pitchFamily="18" charset="0"/>
              </a:rPr>
              <a:t>“</a:t>
            </a:r>
            <a:r>
              <a:rPr lang="en-US" dirty="0">
                <a:solidFill>
                  <a:schemeClr val="bg1"/>
                </a:solidFill>
                <a:latin typeface="Sanskrit Text" panose="02020503050405020304" pitchFamily="18" charset="0"/>
                <a:cs typeface="Sanskrit Text" panose="02020503050405020304" pitchFamily="18" charset="0"/>
              </a:rPr>
              <a:t>With effort and support all schools can meet the needs of their students and help them achieve outstanding educational outcomes.”  </a:t>
            </a:r>
          </a:p>
        </p:txBody>
      </p:sp>
      <p:pic>
        <p:nvPicPr>
          <p:cNvPr id="4" name="Picture 3" descr="A circle with flags around it&#10;&#10;Description automatically generated">
            <a:extLst>
              <a:ext uri="{FF2B5EF4-FFF2-40B4-BE49-F238E27FC236}">
                <a16:creationId xmlns:a16="http://schemas.microsoft.com/office/drawing/2014/main" id="{54A575D0-04DC-8939-F4CE-73E009819DE4}"/>
              </a:ext>
            </a:extLst>
          </p:cNvPr>
          <p:cNvPicPr>
            <a:picLocks noChangeAspect="1"/>
          </p:cNvPicPr>
          <p:nvPr/>
        </p:nvPicPr>
        <p:blipFill>
          <a:blip r:embed="rId3"/>
          <a:stretch>
            <a:fillRect/>
          </a:stretch>
        </p:blipFill>
        <p:spPr>
          <a:xfrm>
            <a:off x="6287784" y="185673"/>
            <a:ext cx="2835668" cy="2558805"/>
          </a:xfrm>
          <a:prstGeom prst="rect">
            <a:avLst/>
          </a:prstGeom>
        </p:spPr>
      </p:pic>
    </p:spTree>
    <p:extLst>
      <p:ext uri="{BB962C8B-B14F-4D97-AF65-F5344CB8AC3E}">
        <p14:creationId xmlns:p14="http://schemas.microsoft.com/office/powerpoint/2010/main" val="1543265293"/>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BFA6C-2B44-A625-F585-BE5C5F959943}"/>
              </a:ext>
            </a:extLst>
          </p:cNvPr>
          <p:cNvSpPr txBox="1"/>
          <p:nvPr/>
        </p:nvSpPr>
        <p:spPr>
          <a:xfrm>
            <a:off x="3559946" y="258901"/>
            <a:ext cx="8632054" cy="6894195"/>
          </a:xfrm>
          <a:prstGeom prst="rect">
            <a:avLst/>
          </a:prstGeom>
          <a:noFill/>
        </p:spPr>
        <p:txBody>
          <a:bodyPr wrap="square" lIns="91440" tIns="45720" rIns="91440" bIns="45720" rtlCol="0" anchor="t">
            <a:spAutoFit/>
          </a:bodyPr>
          <a:lstStyle/>
          <a:p>
            <a:pPr algn="ctr"/>
            <a:r>
              <a:rPr lang="en-US" sz="3600" b="1" u="sng" dirty="0">
                <a:solidFill>
                  <a:schemeClr val="bg1"/>
                </a:solidFill>
                <a:latin typeface="Calibri" panose="020F0502020204030204" pitchFamily="34" charset="0"/>
                <a:cs typeface="Calibri" panose="020F0502020204030204" pitchFamily="34" charset="0"/>
              </a:rPr>
              <a:t>REMINDER</a:t>
            </a:r>
          </a:p>
          <a:p>
            <a:pPr algn="ctr"/>
            <a:endParaRPr lang="en-US" sz="36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State Assessments:</a:t>
            </a:r>
          </a:p>
          <a:p>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Math State Exams:</a:t>
            </a:r>
          </a:p>
          <a:p>
            <a:pPr marL="285750" indent="-285750">
              <a:buFontTx/>
              <a:buChar char="-"/>
            </a:pPr>
            <a:r>
              <a:rPr lang="en-US" sz="3200" b="1" dirty="0">
                <a:solidFill>
                  <a:schemeClr val="bg1"/>
                </a:solidFill>
                <a:latin typeface="Calibri" panose="020F0502020204030204" pitchFamily="34" charset="0"/>
                <a:cs typeface="Calibri" panose="020F0502020204030204" pitchFamily="34" charset="0"/>
              </a:rPr>
              <a:t>Initial Computer Based Testing (CBT) Window Opens</a:t>
            </a:r>
          </a:p>
          <a:p>
            <a:pPr marL="285750" indent="-285750">
              <a:buFontTx/>
              <a:buChar char="-"/>
            </a:pPr>
            <a:r>
              <a:rPr lang="en-US" sz="3200" b="1" dirty="0">
                <a:solidFill>
                  <a:schemeClr val="bg1"/>
                </a:solidFill>
                <a:latin typeface="Calibri" panose="020F0502020204030204" pitchFamily="34" charset="0"/>
                <a:cs typeface="Calibri" panose="020F0502020204030204" pitchFamily="34" charset="0"/>
              </a:rPr>
              <a:t> From  May 7 – 17</a:t>
            </a:r>
            <a:r>
              <a:rPr lang="en-US" sz="3200" b="1" baseline="30000" dirty="0">
                <a:solidFill>
                  <a:schemeClr val="bg1"/>
                </a:solidFill>
                <a:latin typeface="Calibri" panose="020F0502020204030204" pitchFamily="34" charset="0"/>
                <a:cs typeface="Calibri" panose="020F0502020204030204" pitchFamily="34" charset="0"/>
              </a:rPr>
              <a:t>th</a:t>
            </a:r>
            <a:endParaRPr lang="en-US" sz="3200" b="1" dirty="0">
              <a:solidFill>
                <a:schemeClr val="bg1"/>
              </a:solidFill>
              <a:latin typeface="Calibri" panose="020F0502020204030204" pitchFamily="34" charset="0"/>
              <a:cs typeface="Calibri" panose="020F0502020204030204" pitchFamily="34" charset="0"/>
            </a:endParaRPr>
          </a:p>
          <a:p>
            <a:pPr marL="285750" indent="-285750">
              <a:buFontTx/>
              <a:buChar char="-"/>
            </a:pPr>
            <a:endParaRPr lang="en-US" sz="3200" b="1" dirty="0">
              <a:solidFill>
                <a:schemeClr val="bg1"/>
              </a:solidFill>
              <a:latin typeface="Calibri" panose="020F0502020204030204" pitchFamily="34" charset="0"/>
              <a:cs typeface="Calibri" panose="020F0502020204030204" pitchFamily="34" charset="0"/>
            </a:endParaRPr>
          </a:p>
          <a:p>
            <a:r>
              <a:rPr lang="en-US" sz="3200" b="1" dirty="0">
                <a:solidFill>
                  <a:schemeClr val="bg1"/>
                </a:solidFill>
                <a:latin typeface="Calibri" panose="020F0502020204030204" pitchFamily="34" charset="0"/>
                <a:cs typeface="Calibri" panose="020F0502020204030204" pitchFamily="34" charset="0"/>
              </a:rPr>
              <a:t>NYSESLAT </a:t>
            </a:r>
          </a:p>
          <a:p>
            <a:pPr marL="285750" indent="-285750">
              <a:buFontTx/>
              <a:buChar char="-"/>
            </a:pPr>
            <a:r>
              <a:rPr lang="en-US" sz="3200" b="1" dirty="0">
                <a:solidFill>
                  <a:schemeClr val="bg1"/>
                </a:solidFill>
                <a:latin typeface="Calibri"/>
                <a:cs typeface="Calibri"/>
              </a:rPr>
              <a:t>(Group administration) Beginning 3</a:t>
            </a:r>
            <a:r>
              <a:rPr lang="en-US" sz="3200" b="1" baseline="30000" dirty="0">
                <a:solidFill>
                  <a:schemeClr val="bg1"/>
                </a:solidFill>
                <a:latin typeface="Calibri"/>
                <a:cs typeface="Calibri"/>
              </a:rPr>
              <a:t>rd</a:t>
            </a:r>
            <a:r>
              <a:rPr lang="en-US" sz="3200" b="1" dirty="0">
                <a:solidFill>
                  <a:schemeClr val="bg1"/>
                </a:solidFill>
                <a:latin typeface="Calibri"/>
                <a:cs typeface="Calibri"/>
              </a:rPr>
              <a:t> week of May – June</a:t>
            </a:r>
          </a:p>
          <a:p>
            <a:pPr marL="285750" indent="-285750">
              <a:buFontTx/>
              <a:buChar char="-"/>
            </a:pPr>
            <a:endParaRPr lang="en-US" sz="3200" b="1" dirty="0">
              <a:solidFill>
                <a:schemeClr val="bg1"/>
              </a:solidFill>
              <a:latin typeface="Calibri" panose="020F0502020204030204" pitchFamily="34" charset="0"/>
              <a:cs typeface="Calibri" panose="020F0502020204030204" pitchFamily="34" charset="0"/>
            </a:endParaRPr>
          </a:p>
          <a:p>
            <a:pPr marL="285750" indent="-285750">
              <a:buFontTx/>
              <a:buChar char="-"/>
            </a:pPr>
            <a:endParaRPr lang="en-US" dirty="0">
              <a:solidFill>
                <a:schemeClr val="bg1"/>
              </a:solidFill>
            </a:endParaRPr>
          </a:p>
        </p:txBody>
      </p:sp>
    </p:spTree>
    <p:extLst>
      <p:ext uri="{BB962C8B-B14F-4D97-AF65-F5344CB8AC3E}">
        <p14:creationId xmlns:p14="http://schemas.microsoft.com/office/powerpoint/2010/main" val="295945986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587DF4-C233-FCE6-2506-8876C6F8535F}"/>
              </a:ext>
            </a:extLst>
          </p:cNvPr>
          <p:cNvSpPr txBox="1"/>
          <p:nvPr/>
        </p:nvSpPr>
        <p:spPr>
          <a:xfrm>
            <a:off x="3690137" y="35960"/>
            <a:ext cx="8435083" cy="6247864"/>
          </a:xfrm>
          <a:prstGeom prst="rect">
            <a:avLst/>
          </a:prstGeom>
          <a:noFill/>
        </p:spPr>
        <p:txBody>
          <a:bodyPr wrap="square">
            <a:spAutoFit/>
          </a:bodyPr>
          <a:lstStyle/>
          <a:p>
            <a:r>
              <a:rPr lang="en-US" sz="4000" b="0" i="0" dirty="0">
                <a:solidFill>
                  <a:srgbClr val="000000"/>
                </a:solidFill>
                <a:effectLst/>
                <a:latin typeface="Calibri" panose="020F0502020204030204" pitchFamily="34" charset="0"/>
                <a:cs typeface="Calibri" panose="020F0502020204030204" pitchFamily="34" charset="0"/>
              </a:rPr>
              <a:t>Nine CSD 28 educators earned the distinction of being selected as </a:t>
            </a:r>
            <a:r>
              <a:rPr lang="en-US" sz="4000" b="1" i="0" dirty="0">
                <a:solidFill>
                  <a:srgbClr val="000000"/>
                </a:solidFill>
                <a:effectLst/>
                <a:latin typeface="Calibri" panose="020F0502020204030204" pitchFamily="34" charset="0"/>
                <a:cs typeface="Calibri" panose="020F0502020204030204" pitchFamily="34" charset="0"/>
              </a:rPr>
              <a:t>Big Apple Award and Fellowship</a:t>
            </a:r>
            <a:r>
              <a:rPr lang="en-US" sz="4000" b="0" i="0" dirty="0">
                <a:solidFill>
                  <a:srgbClr val="000000"/>
                </a:solidFill>
                <a:effectLst/>
                <a:latin typeface="Calibri" panose="020F0502020204030204" pitchFamily="34" charset="0"/>
                <a:cs typeface="Calibri" panose="020F0502020204030204" pitchFamily="34" charset="0"/>
              </a:rPr>
              <a:t> Semi-Finalists this year: </a:t>
            </a:r>
            <a:r>
              <a:rPr lang="en-US" sz="4000" b="1" i="0" dirty="0">
                <a:solidFill>
                  <a:srgbClr val="000000"/>
                </a:solidFill>
                <a:effectLst/>
                <a:latin typeface="Calibri" panose="020F0502020204030204" pitchFamily="34" charset="0"/>
                <a:cs typeface="Calibri" panose="020F0502020204030204" pitchFamily="34" charset="0"/>
              </a:rPr>
              <a:t>Aziza Adams </a:t>
            </a:r>
            <a:r>
              <a:rPr lang="en-US" sz="4000" b="0" i="0" dirty="0">
                <a:solidFill>
                  <a:srgbClr val="000000"/>
                </a:solidFill>
                <a:effectLst/>
                <a:latin typeface="Calibri" panose="020F0502020204030204" pitchFamily="34" charset="0"/>
                <a:cs typeface="Calibri" panose="020F0502020204030204" pitchFamily="34" charset="0"/>
              </a:rPr>
              <a:t>(28Q048), </a:t>
            </a:r>
            <a:r>
              <a:rPr lang="en-US" sz="4000" b="1" i="0" dirty="0">
                <a:solidFill>
                  <a:srgbClr val="000000"/>
                </a:solidFill>
                <a:effectLst/>
                <a:latin typeface="Calibri" panose="020F0502020204030204" pitchFamily="34" charset="0"/>
                <a:cs typeface="Calibri" panose="020F0502020204030204" pitchFamily="34" charset="0"/>
              </a:rPr>
              <a:t>Tara Cannon </a:t>
            </a:r>
            <a:r>
              <a:rPr lang="en-US" sz="4000" b="0" i="0" dirty="0">
                <a:solidFill>
                  <a:srgbClr val="000000"/>
                </a:solidFill>
                <a:effectLst/>
                <a:latin typeface="Calibri" panose="020F0502020204030204" pitchFamily="34" charset="0"/>
                <a:cs typeface="Calibri" panose="020F0502020204030204" pitchFamily="34" charset="0"/>
              </a:rPr>
              <a:t>(28Q072), </a:t>
            </a:r>
            <a:r>
              <a:rPr lang="en-US" sz="4000" b="1" i="0" dirty="0">
                <a:solidFill>
                  <a:srgbClr val="000000"/>
                </a:solidFill>
                <a:effectLst/>
                <a:latin typeface="Calibri" panose="020F0502020204030204" pitchFamily="34" charset="0"/>
                <a:cs typeface="Calibri" panose="020F0502020204030204" pitchFamily="34" charset="0"/>
              </a:rPr>
              <a:t>Janet Geier </a:t>
            </a:r>
            <a:r>
              <a:rPr lang="en-US" sz="4000" b="0" i="0" dirty="0">
                <a:solidFill>
                  <a:srgbClr val="000000"/>
                </a:solidFill>
                <a:effectLst/>
                <a:latin typeface="Calibri" panose="020F0502020204030204" pitchFamily="34" charset="0"/>
                <a:cs typeface="Calibri" panose="020F0502020204030204" pitchFamily="34" charset="0"/>
              </a:rPr>
              <a:t>(28Q101), </a:t>
            </a:r>
            <a:r>
              <a:rPr lang="en-US" sz="4000" b="1" i="0" dirty="0">
                <a:solidFill>
                  <a:srgbClr val="000000"/>
                </a:solidFill>
                <a:effectLst/>
                <a:latin typeface="Calibri" panose="020F0502020204030204" pitchFamily="34" charset="0"/>
                <a:cs typeface="Calibri" panose="020F0502020204030204" pitchFamily="34" charset="0"/>
              </a:rPr>
              <a:t>Christine </a:t>
            </a:r>
            <a:r>
              <a:rPr lang="en-US" sz="4000" b="1" i="0" dirty="0" err="1">
                <a:solidFill>
                  <a:srgbClr val="000000"/>
                </a:solidFill>
                <a:effectLst/>
                <a:latin typeface="Calibri" panose="020F0502020204030204" pitchFamily="34" charset="0"/>
                <a:cs typeface="Calibri" panose="020F0502020204030204" pitchFamily="34" charset="0"/>
              </a:rPr>
              <a:t>Tobia</a:t>
            </a:r>
            <a:r>
              <a:rPr lang="en-US" sz="4000" b="1" i="0" dirty="0">
                <a:solidFill>
                  <a:srgbClr val="000000"/>
                </a:solidFill>
                <a:effectLst/>
                <a:latin typeface="Calibri" panose="020F0502020204030204" pitchFamily="34" charset="0"/>
                <a:cs typeface="Calibri" panose="020F0502020204030204" pitchFamily="34" charset="0"/>
              </a:rPr>
              <a:t> </a:t>
            </a:r>
            <a:r>
              <a:rPr lang="en-US" sz="4000" b="0" i="0" dirty="0">
                <a:solidFill>
                  <a:srgbClr val="000000"/>
                </a:solidFill>
                <a:effectLst/>
                <a:latin typeface="Calibri" panose="020F0502020204030204" pitchFamily="34" charset="0"/>
                <a:cs typeface="Calibri" panose="020F0502020204030204" pitchFamily="34" charset="0"/>
              </a:rPr>
              <a:t>(28Q121), </a:t>
            </a:r>
            <a:r>
              <a:rPr lang="en-US" sz="4000" b="1" i="0" dirty="0" err="1">
                <a:solidFill>
                  <a:srgbClr val="000000"/>
                </a:solidFill>
                <a:effectLst/>
                <a:latin typeface="Calibri" panose="020F0502020204030204" pitchFamily="34" charset="0"/>
                <a:cs typeface="Calibri" panose="020F0502020204030204" pitchFamily="34" charset="0"/>
              </a:rPr>
              <a:t>Yerlina</a:t>
            </a:r>
            <a:r>
              <a:rPr lang="en-US" sz="4000" b="1" i="0" dirty="0">
                <a:solidFill>
                  <a:srgbClr val="000000"/>
                </a:solidFill>
                <a:effectLst/>
                <a:latin typeface="Calibri" panose="020F0502020204030204" pitchFamily="34" charset="0"/>
                <a:cs typeface="Calibri" panose="020F0502020204030204" pitchFamily="34" charset="0"/>
              </a:rPr>
              <a:t> Almonte </a:t>
            </a:r>
            <a:r>
              <a:rPr lang="en-US" sz="4000" b="0" i="0" dirty="0">
                <a:solidFill>
                  <a:srgbClr val="000000"/>
                </a:solidFill>
                <a:effectLst/>
                <a:latin typeface="Calibri" panose="020F0502020204030204" pitchFamily="34" charset="0"/>
                <a:cs typeface="Calibri" panose="020F0502020204030204" pitchFamily="34" charset="0"/>
              </a:rPr>
              <a:t>(28Q139), </a:t>
            </a:r>
            <a:r>
              <a:rPr lang="en-US" sz="4000" b="1" i="0" dirty="0">
                <a:solidFill>
                  <a:srgbClr val="000000"/>
                </a:solidFill>
                <a:effectLst/>
                <a:latin typeface="Calibri" panose="020F0502020204030204" pitchFamily="34" charset="0"/>
                <a:cs typeface="Calibri" panose="020F0502020204030204" pitchFamily="34" charset="0"/>
              </a:rPr>
              <a:t>Aaron </a:t>
            </a:r>
            <a:r>
              <a:rPr lang="en-US" sz="4000" b="1" i="0" dirty="0" err="1">
                <a:solidFill>
                  <a:srgbClr val="000000"/>
                </a:solidFill>
                <a:effectLst/>
                <a:latin typeface="Calibri" panose="020F0502020204030204" pitchFamily="34" charset="0"/>
                <a:cs typeface="Calibri" panose="020F0502020204030204" pitchFamily="34" charset="0"/>
              </a:rPr>
              <a:t>Lober</a:t>
            </a:r>
            <a:r>
              <a:rPr lang="en-US" sz="4000" b="1" i="0" dirty="0">
                <a:solidFill>
                  <a:srgbClr val="000000"/>
                </a:solidFill>
                <a:effectLst/>
                <a:latin typeface="Calibri" panose="020F0502020204030204" pitchFamily="34" charset="0"/>
                <a:cs typeface="Calibri" panose="020F0502020204030204" pitchFamily="34" charset="0"/>
              </a:rPr>
              <a:t> </a:t>
            </a:r>
            <a:r>
              <a:rPr lang="en-US" sz="4000" b="0" i="0" dirty="0">
                <a:solidFill>
                  <a:srgbClr val="000000"/>
                </a:solidFill>
                <a:effectLst/>
                <a:latin typeface="Calibri" panose="020F0502020204030204" pitchFamily="34" charset="0"/>
                <a:cs typeface="Calibri" panose="020F0502020204030204" pitchFamily="34" charset="0"/>
              </a:rPr>
              <a:t>(28Q157), </a:t>
            </a:r>
            <a:r>
              <a:rPr lang="en-US" sz="4000" b="1" i="0" dirty="0">
                <a:solidFill>
                  <a:srgbClr val="000000"/>
                </a:solidFill>
                <a:effectLst/>
                <a:latin typeface="Calibri" panose="020F0502020204030204" pitchFamily="34" charset="0"/>
                <a:cs typeface="Calibri" panose="020F0502020204030204" pitchFamily="34" charset="0"/>
              </a:rPr>
              <a:t>Stacy Helman </a:t>
            </a:r>
            <a:r>
              <a:rPr lang="en-US" sz="4000" b="0" i="0" dirty="0">
                <a:solidFill>
                  <a:srgbClr val="000000"/>
                </a:solidFill>
                <a:effectLst/>
                <a:latin typeface="Calibri" panose="020F0502020204030204" pitchFamily="34" charset="0"/>
                <a:cs typeface="Calibri" panose="020F0502020204030204" pitchFamily="34" charset="0"/>
              </a:rPr>
              <a:t>(28Q196), </a:t>
            </a:r>
            <a:r>
              <a:rPr lang="en-US" sz="4000" b="1" i="0" dirty="0">
                <a:solidFill>
                  <a:srgbClr val="000000"/>
                </a:solidFill>
                <a:effectLst/>
                <a:latin typeface="Calibri" panose="020F0502020204030204" pitchFamily="34" charset="0"/>
                <a:cs typeface="Calibri" panose="020F0502020204030204" pitchFamily="34" charset="0"/>
              </a:rPr>
              <a:t>Debra Robinson </a:t>
            </a:r>
            <a:r>
              <a:rPr lang="en-US" sz="4000" b="0" i="0" dirty="0">
                <a:solidFill>
                  <a:srgbClr val="000000"/>
                </a:solidFill>
                <a:effectLst/>
                <a:latin typeface="Calibri" panose="020F0502020204030204" pitchFamily="34" charset="0"/>
                <a:cs typeface="Calibri" panose="020F0502020204030204" pitchFamily="34" charset="0"/>
              </a:rPr>
              <a:t>(28Q206), </a:t>
            </a:r>
            <a:r>
              <a:rPr lang="en-US" sz="4000" b="1" i="0" dirty="0">
                <a:solidFill>
                  <a:srgbClr val="000000"/>
                </a:solidFill>
                <a:effectLst/>
                <a:latin typeface="Calibri" panose="020F0502020204030204" pitchFamily="34" charset="0"/>
                <a:cs typeface="Calibri" panose="020F0502020204030204" pitchFamily="34" charset="0"/>
              </a:rPr>
              <a:t>Jennifer Rivera </a:t>
            </a:r>
            <a:r>
              <a:rPr lang="en-US" sz="4000" b="0" i="0" dirty="0">
                <a:solidFill>
                  <a:srgbClr val="000000"/>
                </a:solidFill>
                <a:effectLst/>
                <a:latin typeface="Calibri" panose="020F0502020204030204" pitchFamily="34" charset="0"/>
                <a:cs typeface="Calibri" panose="020F0502020204030204" pitchFamily="34" charset="0"/>
              </a:rPr>
              <a:t>(28Q217). </a:t>
            </a:r>
            <a:endParaRPr lang="en-US" sz="4000" dirty="0">
              <a:latin typeface="Calibri" panose="020F0502020204030204" pitchFamily="34" charset="0"/>
              <a:cs typeface="Calibri" panose="020F0502020204030204" pitchFamily="34" charset="0"/>
            </a:endParaRPr>
          </a:p>
        </p:txBody>
      </p:sp>
      <p:pic>
        <p:nvPicPr>
          <p:cNvPr id="6" name="Graphic 5" descr="Megaphone1 outline">
            <a:extLst>
              <a:ext uri="{FF2B5EF4-FFF2-40B4-BE49-F238E27FC236}">
                <a16:creationId xmlns:a16="http://schemas.microsoft.com/office/drawing/2014/main" id="{8A6A2D1D-80EB-D0C3-CC6B-5F559082C1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04" y="0"/>
            <a:ext cx="914400" cy="914400"/>
          </a:xfrm>
          <a:prstGeom prst="rect">
            <a:avLst/>
          </a:prstGeom>
        </p:spPr>
      </p:pic>
      <p:sp>
        <p:nvSpPr>
          <p:cNvPr id="7" name="TextBox 6">
            <a:extLst>
              <a:ext uri="{FF2B5EF4-FFF2-40B4-BE49-F238E27FC236}">
                <a16:creationId xmlns:a16="http://schemas.microsoft.com/office/drawing/2014/main" id="{77337BB5-A2B8-6DD0-7053-DC9E0025D7A9}"/>
              </a:ext>
            </a:extLst>
          </p:cNvPr>
          <p:cNvSpPr txBox="1"/>
          <p:nvPr/>
        </p:nvSpPr>
        <p:spPr>
          <a:xfrm>
            <a:off x="811658" y="457200"/>
            <a:ext cx="3472665" cy="1446550"/>
          </a:xfrm>
          <a:prstGeom prst="rect">
            <a:avLst/>
          </a:prstGeom>
          <a:noFill/>
        </p:spPr>
        <p:txBody>
          <a:bodyPr wrap="square" rtlCol="0">
            <a:spAutoFit/>
          </a:bodyPr>
          <a:lstStyle/>
          <a:p>
            <a:r>
              <a:rPr lang="en-US" sz="4400" b="1" dirty="0">
                <a:latin typeface="Alasassy Caps" panose="020F0502020204030204" pitchFamily="2" charset="0"/>
              </a:rPr>
              <a:t>SHOUT</a:t>
            </a:r>
          </a:p>
          <a:p>
            <a:r>
              <a:rPr lang="en-US" sz="4400" b="1" dirty="0">
                <a:latin typeface="Alasassy Caps" panose="020F0502020204030204" pitchFamily="2" charset="0"/>
              </a:rPr>
              <a:t> OUTS!</a:t>
            </a:r>
            <a:endParaRPr lang="en-US" sz="2800" b="1" dirty="0">
              <a:latin typeface="Alasassy Caps" panose="020F0502020204030204" pitchFamily="2" charset="0"/>
            </a:endParaRPr>
          </a:p>
        </p:txBody>
      </p:sp>
    </p:spTree>
    <p:extLst>
      <p:ext uri="{BB962C8B-B14F-4D97-AF65-F5344CB8AC3E}">
        <p14:creationId xmlns:p14="http://schemas.microsoft.com/office/powerpoint/2010/main" val="140340616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0" y="1571946"/>
            <a:ext cx="7674796" cy="5260369"/>
          </a:xfrm>
        </p:spPr>
        <p:txBody>
          <a:bodyPr vert="horz" lIns="91440" tIns="45720" rIns="91440" bIns="45720" rtlCol="0" anchor="t">
            <a:normAutofit fontScale="62500" lnSpcReduction="20000"/>
          </a:bodyPr>
          <a:lstStyle/>
          <a:p>
            <a:pPr algn="ctr"/>
            <a:r>
              <a:rPr lang="en-US" sz="4500" dirty="0">
                <a:solidFill>
                  <a:schemeClr val="bg1"/>
                </a:solidFill>
                <a:latin typeface="Times New Roman" panose="02020603050405020304" pitchFamily="18" charset="0"/>
                <a:cs typeface="Times New Roman" panose="02020603050405020304" pitchFamily="18" charset="0"/>
              </a:rPr>
              <a:t>Vision</a:t>
            </a:r>
          </a:p>
          <a:p>
            <a:pPr algn="ctr"/>
            <a:r>
              <a:rPr lang="en-US" sz="3400" b="0" dirty="0">
                <a:solidFill>
                  <a:schemeClr val="bg1"/>
                </a:solidFill>
                <a:latin typeface="Times New Roman"/>
                <a:cs typeface="Times New Roman"/>
              </a:rPr>
              <a:t>In Community School District 28 we celebrate our differences because we understand that woven into those differences is the knowledge that they offer us unlimited possibility to learn and expand our knowledge of and commitment to all humanity. We are beautifully diverse, coming from countless racial, ethnic, language, and belief backgrounds. We commit to striving for </a:t>
            </a:r>
            <a:r>
              <a:rPr lang="en-US" sz="3400" b="0" i="1" dirty="0">
                <a:solidFill>
                  <a:schemeClr val="bg1"/>
                </a:solidFill>
                <a:latin typeface="Times New Roman"/>
                <a:cs typeface="Times New Roman"/>
              </a:rPr>
              <a:t>inestimable contribution</a:t>
            </a:r>
            <a:r>
              <a:rPr lang="en-US" sz="3400" b="0" dirty="0">
                <a:solidFill>
                  <a:schemeClr val="bg1"/>
                </a:solidFill>
                <a:latin typeface="Times New Roman"/>
                <a:cs typeface="Times New Roman"/>
              </a:rPr>
              <a:t> to the lives of our scholars.</a:t>
            </a:r>
          </a:p>
          <a:p>
            <a:pPr algn="ctr"/>
            <a:r>
              <a:rPr lang="en-US" sz="4500" dirty="0">
                <a:solidFill>
                  <a:schemeClr val="bg1"/>
                </a:solidFill>
                <a:latin typeface="Times New Roman" panose="02020603050405020304" pitchFamily="18" charset="0"/>
                <a:cs typeface="Times New Roman" panose="02020603050405020304" pitchFamily="18" charset="0"/>
              </a:rPr>
              <a:t>Mission</a:t>
            </a:r>
          </a:p>
          <a:p>
            <a:pPr algn="ctr"/>
            <a:r>
              <a:rPr lang="en-US" sz="3400" b="0" dirty="0">
                <a:solidFill>
                  <a:schemeClr val="bg1"/>
                </a:solidFill>
                <a:latin typeface="Times New Roman" panose="02020603050405020304" pitchFamily="18" charset="0"/>
                <a:cs typeface="Times New Roman" panose="02020603050405020304" pitchFamily="18" charset="0"/>
              </a:rPr>
              <a:t>In Community School District 28 we focus on equity as a lever for achievement for every single scholar. We are a district of excellence. We commit to every school maintaining high academic standard and working closely with families so that all scholars are learning at high levels. We also commit to being a district of learners ensuring that we promote critical thinking rooted in core content conceptual understanding through creative problem solving, technology innovation, social emotional learning, and community advocacy.</a:t>
            </a:r>
          </a:p>
          <a:p>
            <a:endParaRPr lang="en-US" dirty="0"/>
          </a:p>
        </p:txBody>
      </p:sp>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248575" y="263199"/>
            <a:ext cx="7324078" cy="755030"/>
          </a:xfrm>
        </p:spPr>
        <p:txBody>
          <a:bodyPr/>
          <a:lstStyle/>
          <a:p>
            <a:pPr algn="ctr"/>
            <a:r>
              <a:rPr lang="en-US" dirty="0">
                <a:solidFill>
                  <a:schemeClr val="bg1"/>
                </a:solidFill>
              </a:rPr>
              <a:t>Community School District 28</a:t>
            </a:r>
            <a:br>
              <a:rPr lang="en-US" sz="4800" dirty="0">
                <a:solidFill>
                  <a:schemeClr val="bg1"/>
                </a:solidFill>
              </a:rPr>
            </a:br>
            <a:endParaRPr lang="en-US" sz="4800" dirty="0">
              <a:solidFill>
                <a:schemeClr val="bg1"/>
              </a:solidFill>
            </a:endParaRP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B2D7C-2B08-8336-FAE2-75C79768D106}"/>
              </a:ext>
            </a:extLst>
          </p:cNvPr>
          <p:cNvSpPr txBox="1"/>
          <p:nvPr/>
        </p:nvSpPr>
        <p:spPr>
          <a:xfrm>
            <a:off x="3563300" y="786866"/>
            <a:ext cx="11032756" cy="2062103"/>
          </a:xfrm>
          <a:prstGeom prst="rect">
            <a:avLst/>
          </a:prstGeom>
          <a:noFill/>
        </p:spPr>
        <p:txBody>
          <a:bodyPr wrap="square" lIns="91440" tIns="45720" rIns="91440" bIns="45720" rtlCol="0" anchor="t">
            <a:spAutoFit/>
          </a:bodyPr>
          <a:lstStyle/>
          <a:p>
            <a:r>
              <a:rPr lang="en-US" sz="3200" b="1" dirty="0">
                <a:solidFill>
                  <a:srgbClr val="002060"/>
                </a:solidFill>
                <a:latin typeface="Calibri"/>
                <a:ea typeface="ADLaM Display"/>
                <a:cs typeface="Calibri"/>
              </a:rPr>
              <a:t>LEAPS GRANT: </a:t>
            </a:r>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r>
              <a:rPr lang="en-US" sz="2800" b="1" dirty="0">
                <a:solidFill>
                  <a:srgbClr val="002060"/>
                </a:solidFill>
                <a:latin typeface="Calibri"/>
                <a:ea typeface="ADLaM Display"/>
                <a:cs typeface="Calibri"/>
              </a:rPr>
              <a:t>New - New Yorkers &amp; Students In Temporary Housing</a:t>
            </a:r>
            <a:endParaRPr lang="en-US" sz="28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17B20C43-63A9-7DE5-8499-2B232CAA3812}"/>
              </a:ext>
            </a:extLst>
          </p:cNvPr>
          <p:cNvSpPr txBox="1"/>
          <p:nvPr/>
        </p:nvSpPr>
        <p:spPr>
          <a:xfrm>
            <a:off x="3692087" y="2536246"/>
            <a:ext cx="8360391" cy="5786199"/>
          </a:xfrm>
          <a:prstGeom prst="rect">
            <a:avLst/>
          </a:prstGeom>
          <a:noFill/>
        </p:spPr>
        <p:txBody>
          <a:bodyPr wrap="square" lIns="91440" tIns="45720" rIns="91440" bIns="45720" rtlCol="0" anchor="t">
            <a:spAutoFit/>
          </a:bodyPr>
          <a:lstStyle/>
          <a:p>
            <a:pPr marL="457200" indent="-457200">
              <a:buFont typeface="Arial"/>
              <a:buChar char="•"/>
            </a:pPr>
            <a:r>
              <a:rPr lang="en-US" sz="3200" b="1" dirty="0">
                <a:solidFill>
                  <a:srgbClr val="002060"/>
                </a:solidFill>
                <a:latin typeface="Calibri"/>
                <a:ea typeface="ADLaM Display"/>
                <a:cs typeface="Calibri"/>
              </a:rPr>
              <a:t>Partnership with Community Mediation Services.</a:t>
            </a:r>
            <a:endParaRPr lang="en-US"/>
          </a:p>
          <a:p>
            <a:pPr marL="457200" indent="-457200">
              <a:buFont typeface="Arial"/>
              <a:buChar char="•"/>
            </a:pPr>
            <a:r>
              <a:rPr lang="en-US" sz="3200" b="1" dirty="0">
                <a:solidFill>
                  <a:srgbClr val="002060"/>
                </a:solidFill>
                <a:latin typeface="Calibri"/>
                <a:ea typeface="ADLaM Display"/>
                <a:cs typeface="Calibri"/>
              </a:rPr>
              <a:t>Focus on STEAM enrichment and education.</a:t>
            </a:r>
          </a:p>
          <a:p>
            <a:pPr marL="457200" indent="-457200">
              <a:buFont typeface="Arial"/>
              <a:buChar char="•"/>
            </a:pPr>
            <a:r>
              <a:rPr lang="en-US" sz="3200" b="1" dirty="0">
                <a:solidFill>
                  <a:srgbClr val="002060"/>
                </a:solidFill>
                <a:latin typeface="Calibri"/>
                <a:ea typeface="ADLaM Display"/>
                <a:cs typeface="Calibri"/>
              </a:rPr>
              <a:t>Submitted for review and approval.</a:t>
            </a:r>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pPr marL="457200" indent="-457200">
              <a:buFont typeface="Arial"/>
              <a:buChar char="•"/>
            </a:pPr>
            <a:r>
              <a:rPr lang="en-US" sz="3200" b="1" dirty="0">
                <a:solidFill>
                  <a:srgbClr val="002060"/>
                </a:solidFill>
                <a:latin typeface="Calibri"/>
                <a:ea typeface="ADLaM Display"/>
                <a:cs typeface="Calibri"/>
              </a:rPr>
              <a:t>We will be informed at the end of June.</a:t>
            </a:r>
          </a:p>
          <a:p>
            <a:pPr marL="457200" indent="-457200">
              <a:buFont typeface="Arial"/>
              <a:buChar char="•"/>
            </a:pPr>
            <a:r>
              <a:rPr lang="en-US" sz="3200" b="1" dirty="0">
                <a:solidFill>
                  <a:srgbClr val="002060"/>
                </a:solidFill>
                <a:latin typeface="Calibri"/>
                <a:ea typeface="ADLaM Display"/>
                <a:cs typeface="Calibri"/>
              </a:rPr>
              <a:t>We are also in the process of applying for a 2</a:t>
            </a:r>
            <a:r>
              <a:rPr lang="en-US" sz="3200" b="1" baseline="30000" dirty="0">
                <a:solidFill>
                  <a:srgbClr val="002060"/>
                </a:solidFill>
                <a:latin typeface="Calibri"/>
                <a:ea typeface="ADLaM Display"/>
                <a:cs typeface="Calibri"/>
              </a:rPr>
              <a:t>nd</a:t>
            </a:r>
            <a:r>
              <a:rPr lang="en-US" sz="3200" b="1" dirty="0">
                <a:solidFill>
                  <a:srgbClr val="002060"/>
                </a:solidFill>
                <a:latin typeface="Calibri"/>
                <a:ea typeface="ADLaM Display"/>
                <a:cs typeface="Calibri"/>
              </a:rPr>
              <a:t> Special Education grant. We will update everyone once it’s been submitted. </a:t>
            </a:r>
          </a:p>
          <a:p>
            <a:endParaRPr lang="en-US" dirty="0">
              <a:solidFill>
                <a:srgbClr val="C00000"/>
              </a:solidFill>
              <a:latin typeface="Century Gothic" panose="020B0502020202020204"/>
              <a:ea typeface="ADLaM Display"/>
              <a:cs typeface="Calibri"/>
            </a:endParaRPr>
          </a:p>
          <a:p>
            <a:endParaRPr lang="en-US" sz="3200" b="1" dirty="0">
              <a:solidFill>
                <a:srgbClr val="002060"/>
              </a:solidFill>
              <a:latin typeface="Calibri"/>
              <a:ea typeface="ADLaM Display"/>
              <a:cs typeface="Calibri"/>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p:txBody>
      </p:sp>
    </p:spTree>
    <p:extLst>
      <p:ext uri="{BB962C8B-B14F-4D97-AF65-F5344CB8AC3E}">
        <p14:creationId xmlns:p14="http://schemas.microsoft.com/office/powerpoint/2010/main" val="263457345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B2D7C-2B08-8336-FAE2-75C79768D106}"/>
              </a:ext>
            </a:extLst>
          </p:cNvPr>
          <p:cNvSpPr txBox="1"/>
          <p:nvPr/>
        </p:nvSpPr>
        <p:spPr>
          <a:xfrm>
            <a:off x="4078454" y="776134"/>
            <a:ext cx="8585771" cy="1569660"/>
          </a:xfrm>
          <a:prstGeom prst="rect">
            <a:avLst/>
          </a:prstGeom>
          <a:noFill/>
        </p:spPr>
        <p:txBody>
          <a:bodyPr wrap="square" lIns="91440" tIns="45720" rIns="91440" bIns="45720" rtlCol="0" anchor="t">
            <a:spAutoFit/>
          </a:bodyPr>
          <a:lstStyle/>
          <a:p>
            <a:r>
              <a:rPr lang="en-US" sz="3200" b="1" dirty="0">
                <a:solidFill>
                  <a:srgbClr val="002060"/>
                </a:solidFill>
                <a:latin typeface="Calibri"/>
                <a:ea typeface="ADLaM Display"/>
                <a:cs typeface="Calibri"/>
              </a:rPr>
              <a:t>2024-2025 Comprehensive Education Plans</a:t>
            </a:r>
            <a:endParaRPr lang="en-US" dirty="0"/>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17B20C43-63A9-7DE5-8499-2B232CAA3812}"/>
              </a:ext>
            </a:extLst>
          </p:cNvPr>
          <p:cNvSpPr txBox="1"/>
          <p:nvPr/>
        </p:nvSpPr>
        <p:spPr>
          <a:xfrm>
            <a:off x="3820876" y="2203542"/>
            <a:ext cx="8360391" cy="6524863"/>
          </a:xfrm>
          <a:prstGeom prst="rect">
            <a:avLst/>
          </a:prstGeom>
          <a:noFill/>
        </p:spPr>
        <p:txBody>
          <a:bodyPr wrap="square" lIns="91440" tIns="45720" rIns="91440" bIns="45720" rtlCol="0" anchor="t">
            <a:spAutoFit/>
          </a:bodyPr>
          <a:lstStyle/>
          <a:p>
            <a:pPr marL="457200" indent="-457200">
              <a:buFont typeface="Arial"/>
              <a:buChar char="•"/>
            </a:pPr>
            <a:r>
              <a:rPr lang="en-US" sz="2800" dirty="0">
                <a:solidFill>
                  <a:srgbClr val="002060"/>
                </a:solidFill>
                <a:latin typeface="Calibri"/>
                <a:ea typeface="ADLaM Display"/>
                <a:cs typeface="Calibri"/>
              </a:rPr>
              <a:t>Leaders are working on developing their initial 2024-2025 Comprehensive Education Plan. The focus points of the plan is around: Math, ELA, SWDs, MLLs/ELLs, Attendance, and Parent Engagement.</a:t>
            </a:r>
          </a:p>
          <a:p>
            <a:pPr marL="457200" indent="-457200">
              <a:buFont typeface="Arial"/>
              <a:buChar char="•"/>
            </a:pPr>
            <a:endParaRPr lang="en-US" sz="1600" dirty="0"/>
          </a:p>
          <a:p>
            <a:pPr marL="457200" indent="-457200">
              <a:buFont typeface="Arial"/>
              <a:buChar char="•"/>
            </a:pPr>
            <a:r>
              <a:rPr lang="en-US" sz="2800" dirty="0">
                <a:solidFill>
                  <a:srgbClr val="002060"/>
                </a:solidFill>
                <a:latin typeface="Calibri"/>
                <a:ea typeface="ADLaM Display"/>
                <a:cs typeface="Calibri"/>
              </a:rPr>
              <a:t>Feedback and support will be provided to our leaders during this process.</a:t>
            </a:r>
          </a:p>
          <a:p>
            <a:pPr marL="457200" indent="-457200">
              <a:buFont typeface="Arial"/>
              <a:buChar char="•"/>
            </a:pPr>
            <a:endParaRPr lang="en-US" sz="3200" dirty="0">
              <a:solidFill>
                <a:srgbClr val="002060"/>
              </a:solidFill>
              <a:latin typeface="Calibri"/>
              <a:ea typeface="ADLaM Display"/>
              <a:cs typeface="Calibri"/>
            </a:endParaRPr>
          </a:p>
          <a:p>
            <a:pPr marL="457200" indent="-457200">
              <a:buFont typeface="Arial"/>
              <a:buChar char="•"/>
            </a:pPr>
            <a:endParaRPr lang="en-US" sz="3200" b="1" dirty="0">
              <a:solidFill>
                <a:srgbClr val="002060"/>
              </a:solidFill>
              <a:latin typeface="Calibri"/>
              <a:ea typeface="ADLaM Display"/>
              <a:cs typeface="Calibri"/>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pPr marL="457200" indent="-457200">
              <a:buFont typeface="Arial"/>
              <a:buChar char="•"/>
            </a:pPr>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p:txBody>
      </p:sp>
    </p:spTree>
    <p:extLst>
      <p:ext uri="{BB962C8B-B14F-4D97-AF65-F5344CB8AC3E}">
        <p14:creationId xmlns:p14="http://schemas.microsoft.com/office/powerpoint/2010/main" val="52536147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203962-0C16-A6FB-E0D6-A01DF4A1D01D}"/>
              </a:ext>
            </a:extLst>
          </p:cNvPr>
          <p:cNvSpPr txBox="1"/>
          <p:nvPr/>
        </p:nvSpPr>
        <p:spPr>
          <a:xfrm>
            <a:off x="3693111" y="126895"/>
            <a:ext cx="8307078" cy="6432530"/>
          </a:xfrm>
          <a:prstGeom prst="rect">
            <a:avLst/>
          </a:prstGeom>
          <a:noFill/>
        </p:spPr>
        <p:txBody>
          <a:bodyPr wrap="square">
            <a:spAutoFit/>
          </a:bodyPr>
          <a:lstStyle/>
          <a:p>
            <a:pPr marL="0" marR="0" algn="l">
              <a:spcBef>
                <a:spcPts val="0"/>
              </a:spcBef>
              <a:spcAft>
                <a:spcPts val="0"/>
              </a:spcAft>
            </a:pPr>
            <a:endParaRPr lang="en-US" sz="3200" b="0"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endParaRPr>
          </a:p>
          <a:p>
            <a:pPr marL="0" marR="0" algn="ctr">
              <a:spcBef>
                <a:spcPts val="0"/>
              </a:spcBef>
              <a:spcAft>
                <a:spcPts val="0"/>
              </a:spcAft>
            </a:pPr>
            <a:r>
              <a:rPr lang="en-US" sz="3200" b="1"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Overall Attendance Mid Year Goal:  91.4%</a:t>
            </a:r>
            <a:endParaRPr lang="en-US" sz="4400" b="1"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endParaRPr>
          </a:p>
          <a:p>
            <a:pPr marL="0" marR="0" algn="ctr">
              <a:spcBef>
                <a:spcPts val="0"/>
              </a:spcBef>
              <a:spcAft>
                <a:spcPts val="0"/>
              </a:spcAft>
            </a:pPr>
            <a:r>
              <a:rPr lang="en-US" sz="3200" b="1"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Chronic absenteeism Mid Year Goal:  32%</a:t>
            </a:r>
            <a:endParaRPr lang="en-US" sz="3200" b="1" i="0" dirty="0">
              <a:solidFill>
                <a:srgbClr val="FF0000"/>
              </a:solidFill>
              <a:effectLst/>
              <a:latin typeface="Calibri" panose="020F0502020204030204" pitchFamily="34" charset="0"/>
              <a:ea typeface="ADLaM Display" panose="02010000000000000000" pitchFamily="2" charset="0"/>
              <a:cs typeface="Calibri" panose="020F0502020204030204" pitchFamily="34" charset="0"/>
            </a:endParaRPr>
          </a:p>
          <a:p>
            <a:pPr marL="0" marR="0" algn="ctr">
              <a:spcBef>
                <a:spcPts val="0"/>
              </a:spcBef>
              <a:spcAft>
                <a:spcPts val="0"/>
              </a:spcAft>
            </a:pPr>
            <a:endParaRPr lang="en-US" sz="3200" b="1"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endParaRPr>
          </a:p>
          <a:p>
            <a:pPr marL="0" marR="0" algn="ctr">
              <a:spcBef>
                <a:spcPts val="0"/>
              </a:spcBef>
              <a:spcAft>
                <a:spcPts val="0"/>
              </a:spcAft>
            </a:pPr>
            <a:r>
              <a:rPr lang="en-US" sz="2800" b="1"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rPr>
              <a:t>Where are we Now:</a:t>
            </a:r>
            <a:endParaRPr lang="en-US" sz="4000" b="0"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endParaRPr>
          </a:p>
          <a:p>
            <a:pPr marL="0" marR="0" algn="l">
              <a:spcBef>
                <a:spcPts val="0"/>
              </a:spcBef>
              <a:spcAft>
                <a:spcPts val="0"/>
              </a:spcAft>
              <a:buFont typeface="Arial" panose="020B0604020202020204" pitchFamily="34" charset="0"/>
              <a:buChar char="•"/>
            </a:pPr>
            <a:r>
              <a:rPr lang="en-US" sz="2800" b="0"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YTD Overall Attendance: 90.8% vs Citywide 89.7% (ABOVE THE CITY AVERAGE)</a:t>
            </a:r>
          </a:p>
          <a:p>
            <a:pPr marL="742950" marR="0" lvl="1" indent="-285750" algn="l">
              <a:spcBef>
                <a:spcPts val="0"/>
              </a:spcBef>
              <a:spcAft>
                <a:spcPts val="0"/>
              </a:spcAft>
              <a:buFont typeface="Arial" panose="020B0604020202020204" pitchFamily="34" charset="0"/>
              <a:buChar char="•"/>
            </a:pPr>
            <a:r>
              <a:rPr lang="en-US" sz="2800" b="0"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April 23/23 was 90.5%</a:t>
            </a:r>
          </a:p>
          <a:p>
            <a:pPr marL="0" marR="0" algn="l">
              <a:spcBef>
                <a:spcPts val="0"/>
              </a:spcBef>
              <a:spcAft>
                <a:spcPts val="0"/>
              </a:spcAft>
              <a:buFont typeface="Arial" panose="020B0604020202020204" pitchFamily="34" charset="0"/>
              <a:buChar char="•"/>
            </a:pPr>
            <a:r>
              <a:rPr lang="en-US" sz="2800" b="0"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Chronic Absenteeism YTD: 33.2% </a:t>
            </a:r>
            <a:r>
              <a:rPr lang="en-US" sz="2800" dirty="0">
                <a:solidFill>
                  <a:schemeClr val="accent1">
                    <a:lumMod val="75000"/>
                  </a:schemeClr>
                </a:solidFill>
                <a:latin typeface="Calibri" panose="020F0502020204030204" pitchFamily="34" charset="0"/>
                <a:ea typeface="ADLaM Display" panose="02010000000000000000" pitchFamily="2" charset="0"/>
                <a:cs typeface="Calibri" panose="020F0502020204030204" pitchFamily="34" charset="0"/>
              </a:rPr>
              <a:t>compared to</a:t>
            </a:r>
            <a:r>
              <a:rPr lang="en-US" sz="2800" b="0"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 37% last year, a significant improvement. </a:t>
            </a:r>
            <a:endParaRPr lang="en-US" sz="2800" dirty="0">
              <a:solidFill>
                <a:schemeClr val="accent1">
                  <a:lumMod val="75000"/>
                </a:schemeClr>
              </a:solidFill>
              <a:latin typeface="Calibri" panose="020F0502020204030204" pitchFamily="34" charset="0"/>
              <a:ea typeface="ADLaM Display" panose="02010000000000000000" pitchFamily="2" charset="0"/>
              <a:cs typeface="Calibri" panose="020F0502020204030204" pitchFamily="34" charset="0"/>
            </a:endParaRPr>
          </a:p>
          <a:p>
            <a:pPr marL="0" marR="0" algn="l">
              <a:spcBef>
                <a:spcPts val="0"/>
              </a:spcBef>
              <a:spcAft>
                <a:spcPts val="0"/>
              </a:spcAft>
              <a:buFont typeface="Arial" panose="020B0604020202020204" pitchFamily="34" charset="0"/>
              <a:buChar char="•"/>
            </a:pPr>
            <a:r>
              <a:rPr lang="en-US" sz="2800" b="0" i="0" dirty="0">
                <a:solidFill>
                  <a:schemeClr val="accent1">
                    <a:lumMod val="75000"/>
                  </a:schemeClr>
                </a:solidFill>
                <a:effectLst/>
                <a:latin typeface="Calibri" panose="020F0502020204030204" pitchFamily="34" charset="0"/>
                <a:ea typeface="ADLaM Display" panose="02010000000000000000" pitchFamily="2" charset="0"/>
                <a:cs typeface="Calibri" panose="020F0502020204030204" pitchFamily="34" charset="0"/>
              </a:rPr>
              <a:t>*</a:t>
            </a:r>
            <a:r>
              <a:rPr lang="en-US" sz="2400" b="1"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rPr>
              <a:t>Both metrics </a:t>
            </a:r>
            <a:r>
              <a:rPr lang="en-US" sz="2400" b="1" dirty="0">
                <a:solidFill>
                  <a:srgbClr val="C00000"/>
                </a:solidFill>
                <a:latin typeface="Calibri" panose="020F0502020204030204" pitchFamily="34" charset="0"/>
                <a:ea typeface="ADLaM Display" panose="02010000000000000000" pitchFamily="2" charset="0"/>
                <a:cs typeface="Calibri" panose="020F0502020204030204" pitchFamily="34" charset="0"/>
              </a:rPr>
              <a:t>have</a:t>
            </a:r>
            <a:r>
              <a:rPr lang="en-US" sz="2400" b="1"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rPr>
              <a:t> improved year over year, and we are moving in the right direction</a:t>
            </a:r>
            <a:r>
              <a:rPr lang="en-US" sz="2400" b="0"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rPr>
              <a:t>. </a:t>
            </a:r>
          </a:p>
          <a:p>
            <a:pPr marL="0" marR="0" algn="l">
              <a:spcBef>
                <a:spcPts val="0"/>
              </a:spcBef>
              <a:spcAft>
                <a:spcPts val="0"/>
              </a:spcAft>
              <a:buFont typeface="Arial" panose="020B0604020202020204" pitchFamily="34" charset="0"/>
              <a:buChar char="•"/>
            </a:pPr>
            <a:endParaRPr lang="en-US" sz="2800" b="0" i="0" dirty="0">
              <a:solidFill>
                <a:srgbClr val="C00000"/>
              </a:solidFill>
              <a:effectLst/>
              <a:latin typeface="Calibri" panose="020F0502020204030204" pitchFamily="34" charset="0"/>
              <a:ea typeface="ADLaM Display" panose="02010000000000000000" pitchFamily="2" charset="0"/>
              <a:cs typeface="Calibri" panose="020F0502020204030204" pitchFamily="34" charset="0"/>
            </a:endParaRPr>
          </a:p>
          <a:p>
            <a:pPr marL="0" marR="0" algn="l">
              <a:spcBef>
                <a:spcPts val="0"/>
              </a:spcBef>
              <a:spcAft>
                <a:spcPts val="0"/>
              </a:spcAft>
              <a:buFont typeface="Arial" panose="020B0604020202020204" pitchFamily="34" charset="0"/>
              <a:buChar char="•"/>
            </a:pPr>
            <a:r>
              <a:rPr lang="en-US" b="1" dirty="0">
                <a:solidFill>
                  <a:schemeClr val="bg1"/>
                </a:solidFill>
                <a:latin typeface="Calibri" panose="020F0502020204030204" pitchFamily="34" charset="0"/>
                <a:ea typeface="ADLaM Display" panose="02010000000000000000" pitchFamily="2" charset="0"/>
                <a:cs typeface="Calibri" panose="020F0502020204030204" pitchFamily="34" charset="0"/>
              </a:rPr>
              <a:t>We are also trending upwards in the number of new- New Yorkers entering District 28. We are currently at 21, 828.</a:t>
            </a:r>
            <a:endParaRPr lang="en-US" sz="3200" b="1" dirty="0">
              <a:solidFill>
                <a:schemeClr val="bg1"/>
              </a:solidFill>
              <a:latin typeface="Calibri" panose="020F0502020204030204" pitchFamily="34" charset="0"/>
              <a:ea typeface="ADLaM Display" panose="02010000000000000000" pitchFamily="2" charset="0"/>
              <a:cs typeface="Calibri" panose="020F0502020204030204" pitchFamily="34" charset="0"/>
            </a:endParaRPr>
          </a:p>
        </p:txBody>
      </p:sp>
      <p:sp>
        <p:nvSpPr>
          <p:cNvPr id="5" name="TextBox 4">
            <a:extLst>
              <a:ext uri="{FF2B5EF4-FFF2-40B4-BE49-F238E27FC236}">
                <a16:creationId xmlns:a16="http://schemas.microsoft.com/office/drawing/2014/main" id="{8FC5C3C0-3D81-80C0-EBA2-480188F643D6}"/>
              </a:ext>
            </a:extLst>
          </p:cNvPr>
          <p:cNvSpPr txBox="1"/>
          <p:nvPr/>
        </p:nvSpPr>
        <p:spPr>
          <a:xfrm>
            <a:off x="355107" y="994874"/>
            <a:ext cx="277870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52F61">
                    <a:lumMod val="75000"/>
                  </a:srgbClr>
                </a:solidFill>
                <a:effectLst/>
                <a:uLnTx/>
                <a:uFillTx/>
                <a:latin typeface="ADLaM Display" panose="02010000000000000000" pitchFamily="2" charset="0"/>
                <a:ea typeface="ADLaM Display" panose="02010000000000000000" pitchFamily="2" charset="0"/>
                <a:cs typeface="ADLaM Display" panose="02010000000000000000" pitchFamily="2" charset="0"/>
              </a:rPr>
              <a:t>DCEP Goals:</a:t>
            </a:r>
            <a:endParaRPr kumimoji="0" lang="en-US" sz="4800" b="0" i="0" u="none" strike="noStrike" kern="1200" cap="none" spc="0" normalizeH="0" baseline="0" noProof="0" dirty="0">
              <a:ln>
                <a:noFill/>
              </a:ln>
              <a:solidFill>
                <a:srgbClr val="052F61">
                  <a:lumMod val="75000"/>
                </a:srgbClr>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2230810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CB2D7C-2B08-8336-FAE2-75C79768D106}"/>
              </a:ext>
            </a:extLst>
          </p:cNvPr>
          <p:cNvSpPr txBox="1"/>
          <p:nvPr/>
        </p:nvSpPr>
        <p:spPr>
          <a:xfrm>
            <a:off x="5756788" y="361353"/>
            <a:ext cx="8585771" cy="1754326"/>
          </a:xfrm>
          <a:prstGeom prst="rect">
            <a:avLst/>
          </a:prstGeom>
          <a:noFill/>
        </p:spPr>
        <p:txBody>
          <a:bodyPr wrap="square" lIns="91440" tIns="45720" rIns="91440" bIns="45720" rtlCol="0" anchor="t">
            <a:spAutoFit/>
          </a:bodyPr>
          <a:lstStyle/>
          <a:p>
            <a:r>
              <a:rPr lang="en-US" sz="4400" b="1" dirty="0">
                <a:solidFill>
                  <a:srgbClr val="FF0000"/>
                </a:solidFill>
                <a:latin typeface="Calibri"/>
                <a:ea typeface="ADLaM Display"/>
                <a:cs typeface="Calibri"/>
              </a:rPr>
              <a:t>Summer Rising</a:t>
            </a:r>
            <a:endParaRPr lang="en-US" sz="2800" dirty="0">
              <a:solidFill>
                <a:srgbClr val="FF0000"/>
              </a:solidFill>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17B20C43-63A9-7DE5-8499-2B232CAA3812}"/>
              </a:ext>
            </a:extLst>
          </p:cNvPr>
          <p:cNvSpPr txBox="1"/>
          <p:nvPr/>
        </p:nvSpPr>
        <p:spPr>
          <a:xfrm>
            <a:off x="3721287" y="1319997"/>
            <a:ext cx="8360391" cy="7971413"/>
          </a:xfrm>
          <a:prstGeom prst="rect">
            <a:avLst/>
          </a:prstGeom>
          <a:noFill/>
        </p:spPr>
        <p:txBody>
          <a:bodyPr wrap="square" lIns="91440" tIns="45720" rIns="91440" bIns="45720" rtlCol="0" anchor="t">
            <a:spAutoFit/>
          </a:bodyPr>
          <a:lstStyle/>
          <a:p>
            <a:pPr marL="457200" indent="-457200">
              <a:buFont typeface="Arial"/>
              <a:buChar char="•"/>
            </a:pPr>
            <a:r>
              <a:rPr lang="en-US" sz="3200" b="1" dirty="0">
                <a:solidFill>
                  <a:srgbClr val="002060"/>
                </a:solidFill>
                <a:latin typeface="Calibri"/>
                <a:ea typeface="ADLaM Display"/>
                <a:cs typeface="Calibri"/>
              </a:rPr>
              <a:t>We are fully staffed at leadership positions, Principal In Charge, as well as Site Supervisors. </a:t>
            </a:r>
          </a:p>
          <a:p>
            <a:pPr marL="457200" indent="-457200">
              <a:buFont typeface="Arial"/>
              <a:buChar char="•"/>
            </a:pPr>
            <a:r>
              <a:rPr lang="en-US" sz="3200" b="1" dirty="0">
                <a:solidFill>
                  <a:srgbClr val="002060"/>
                </a:solidFill>
                <a:latin typeface="Calibri"/>
                <a:ea typeface="ADLaM Display"/>
                <a:cs typeface="Calibri"/>
              </a:rPr>
              <a:t>Leaders are currently working on notifying families of offers and wait-list positions. </a:t>
            </a:r>
          </a:p>
          <a:p>
            <a:pPr marL="457200" indent="-457200">
              <a:buFont typeface="Arial"/>
              <a:buChar char="•"/>
            </a:pPr>
            <a:r>
              <a:rPr lang="en-US" sz="3200" b="1" dirty="0">
                <a:solidFill>
                  <a:srgbClr val="C00000"/>
                </a:solidFill>
                <a:latin typeface="Calibri"/>
                <a:ea typeface="ADLaM Display"/>
                <a:cs typeface="Calibri"/>
              </a:rPr>
              <a:t>(New) </a:t>
            </a:r>
            <a:r>
              <a:rPr lang="en-US" sz="3200" b="1" dirty="0">
                <a:solidFill>
                  <a:srgbClr val="002060"/>
                </a:solidFill>
                <a:latin typeface="Calibri"/>
                <a:ea typeface="ADLaM Display"/>
                <a:cs typeface="Calibri"/>
              </a:rPr>
              <a:t>Each site will have a transportation coordinator to support with bussing.</a:t>
            </a:r>
          </a:p>
          <a:p>
            <a:pPr marL="457200" indent="-457200">
              <a:buFont typeface="Arial"/>
              <a:buChar char="•"/>
            </a:pPr>
            <a:r>
              <a:rPr lang="en-US" sz="3200" b="1" dirty="0">
                <a:solidFill>
                  <a:srgbClr val="002060"/>
                </a:solidFill>
                <a:latin typeface="Calibri"/>
                <a:ea typeface="ADLaM Display"/>
                <a:cs typeface="Calibri"/>
              </a:rPr>
              <a:t>We anticipate having a representative from Enrollment and Office of Pupil Transportation  for June’s CEC meeting.</a:t>
            </a:r>
          </a:p>
          <a:p>
            <a:pPr marL="457200" indent="-457200">
              <a:buFont typeface="Arial"/>
              <a:buChar char="•"/>
            </a:pPr>
            <a:endParaRPr lang="en-US" sz="3200" b="1" dirty="0">
              <a:solidFill>
                <a:srgbClr val="002060"/>
              </a:solidFill>
              <a:latin typeface="Calibri"/>
              <a:ea typeface="ADLaM Display"/>
              <a:cs typeface="Calibri"/>
            </a:endParaRPr>
          </a:p>
          <a:p>
            <a:endParaRPr lang="en-US" sz="3200" b="1" dirty="0">
              <a:solidFill>
                <a:srgbClr val="002060"/>
              </a:solidFill>
              <a:latin typeface="Calibri"/>
              <a:ea typeface="ADLaM Display"/>
              <a:cs typeface="Calibri"/>
            </a:endParaRPr>
          </a:p>
          <a:p>
            <a:pPr marL="457200" indent="-457200">
              <a:buFont typeface="Arial"/>
              <a:buChar char="•"/>
            </a:pPr>
            <a:endParaRPr lang="en-US" sz="3200" b="1" dirty="0">
              <a:solidFill>
                <a:srgbClr val="002060"/>
              </a:solidFill>
              <a:latin typeface="Calibri"/>
              <a:ea typeface="ADLaM Display"/>
              <a:cs typeface="Calibri"/>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a:p>
            <a:endParaRPr lang="en-US" sz="3200" b="1" dirty="0">
              <a:solidFill>
                <a:srgbClr val="002060"/>
              </a:solidFill>
              <a:latin typeface="Calibri" panose="020F0502020204030204" pitchFamily="34" charset="0"/>
              <a:ea typeface="ADLaM Display" panose="02010000000000000000" pitchFamily="2" charset="0"/>
              <a:cs typeface="Calibri" panose="020F0502020204030204" pitchFamily="34" charset="0"/>
            </a:endParaRPr>
          </a:p>
        </p:txBody>
      </p:sp>
    </p:spTree>
    <p:extLst>
      <p:ext uri="{BB962C8B-B14F-4D97-AF65-F5344CB8AC3E}">
        <p14:creationId xmlns:p14="http://schemas.microsoft.com/office/powerpoint/2010/main" val="8298562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BD2B8-940D-53C5-48E5-8C56659E70FC}"/>
              </a:ext>
            </a:extLst>
          </p:cNvPr>
          <p:cNvSpPr txBox="1"/>
          <p:nvPr/>
        </p:nvSpPr>
        <p:spPr>
          <a:xfrm>
            <a:off x="3688422" y="123290"/>
            <a:ext cx="8424809" cy="3046988"/>
          </a:xfrm>
          <a:prstGeom prst="rect">
            <a:avLst/>
          </a:prstGeom>
          <a:noFill/>
        </p:spPr>
        <p:txBody>
          <a:bodyPr wrap="square" rtlCol="0">
            <a:spAutoFit/>
          </a:bodyPr>
          <a:lstStyle/>
          <a:p>
            <a:r>
              <a:rPr lang="en-US" sz="2400" b="1" i="0" dirty="0">
                <a:solidFill>
                  <a:srgbClr val="000000"/>
                </a:solidFill>
                <a:effectLst/>
                <a:latin typeface="Calibri" panose="020F0502020204030204" pitchFamily="34" charset="0"/>
                <a:ea typeface="ADLaM Display" panose="02010000000000000000" pitchFamily="2" charset="0"/>
                <a:cs typeface="Calibri" panose="020F0502020204030204" pitchFamily="34" charset="0"/>
              </a:rPr>
              <a:t>ABC 7, in partnership with the New York City Department of Education, and NYC Reads,</a:t>
            </a:r>
            <a:r>
              <a:rPr lang="en-US" sz="2400" b="1" dirty="0">
                <a:solidFill>
                  <a:srgbClr val="000000"/>
                </a:solidFill>
                <a:latin typeface="Calibri" panose="020F0502020204030204" pitchFamily="34" charset="0"/>
                <a:ea typeface="ADLaM Display" panose="02010000000000000000" pitchFamily="2" charset="0"/>
                <a:cs typeface="Calibri" panose="020F0502020204030204" pitchFamily="34" charset="0"/>
              </a:rPr>
              <a:t> visited P.S. 349 –Magnet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DLaM Display" panose="02010000000000000000" pitchFamily="2" charset="0"/>
                <a:cs typeface="Calibri" panose="020F0502020204030204" pitchFamily="34" charset="0"/>
              </a:rPr>
              <a:t>School for Leadership Excellence,</a:t>
            </a:r>
            <a:r>
              <a:rPr lang="en-US" sz="2400" b="1" dirty="0">
                <a:solidFill>
                  <a:srgbClr val="000000"/>
                </a:solidFill>
                <a:latin typeface="Calibri" panose="020F0502020204030204" pitchFamily="34" charset="0"/>
                <a:ea typeface="ADLaM Display" panose="02010000000000000000" pitchFamily="2" charset="0"/>
                <a:cs typeface="Calibri" panose="020F05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ADLaM Display" panose="02010000000000000000" pitchFamily="2" charset="0"/>
                <a:cs typeface="Calibri" panose="020F0502020204030204" pitchFamily="34" charset="0"/>
              </a:rPr>
              <a:t>as part of the Disney Magic of Storytelling campaign.</a:t>
            </a:r>
            <a:r>
              <a:rPr kumimoji="0" lang="en-US" sz="2400" b="1" u="none" strike="noStrike" kern="1200" cap="none" spc="0" normalizeH="0" baseline="0" noProof="0" dirty="0">
                <a:ln>
                  <a:noFill/>
                </a:ln>
                <a:solidFill>
                  <a:srgbClr val="000000"/>
                </a:solidFill>
                <a:uLnTx/>
                <a:uFillTx/>
                <a:latin typeface="Calibri" panose="020F0502020204030204" pitchFamily="34" charset="0"/>
                <a:ea typeface="ADLaM Display" panose="02010000000000000000" pitchFamily="2" charset="0"/>
                <a:cs typeface="Calibri" panose="020F0502020204030204" pitchFamily="34" charset="0"/>
              </a:rPr>
              <a:t> </a:t>
            </a:r>
            <a:r>
              <a:rPr lang="en-US" sz="2400" b="1" i="0" dirty="0">
                <a:solidFill>
                  <a:srgbClr val="000000"/>
                </a:solidFill>
                <a:effectLst/>
                <a:latin typeface="Calibri" panose="020F0502020204030204" pitchFamily="34" charset="0"/>
                <a:ea typeface="ADLaM Display" panose="02010000000000000000" pitchFamily="2" charset="0"/>
                <a:cs typeface="Calibri" panose="020F0502020204030204" pitchFamily="34" charset="0"/>
              </a:rPr>
              <a:t>Anchor, Shirleen </a:t>
            </a:r>
            <a:r>
              <a:rPr lang="en-US" sz="2400" b="1" i="0" dirty="0" err="1">
                <a:solidFill>
                  <a:srgbClr val="000000"/>
                </a:solidFill>
                <a:effectLst/>
                <a:latin typeface="Calibri" panose="020F0502020204030204" pitchFamily="34" charset="0"/>
                <a:ea typeface="ADLaM Display" panose="02010000000000000000" pitchFamily="2" charset="0"/>
                <a:cs typeface="Calibri" panose="020F0502020204030204" pitchFamily="34" charset="0"/>
              </a:rPr>
              <a:t>Allicot</a:t>
            </a:r>
            <a:r>
              <a:rPr lang="en-US" sz="2400" b="1" i="0" dirty="0">
                <a:solidFill>
                  <a:srgbClr val="000000"/>
                </a:solidFill>
                <a:effectLst/>
                <a:latin typeface="Calibri" panose="020F0502020204030204" pitchFamily="34" charset="0"/>
                <a:ea typeface="ADLaM Display" panose="02010000000000000000" pitchFamily="2" charset="0"/>
                <a:cs typeface="Calibri" panose="020F0502020204030204" pitchFamily="34" charset="0"/>
              </a:rPr>
              <a:t>, read</a:t>
            </a:r>
            <a:r>
              <a:rPr lang="en-US" sz="2400" b="1" dirty="0">
                <a:solidFill>
                  <a:srgbClr val="000000"/>
                </a:solidFill>
                <a:latin typeface="Calibri" panose="020F0502020204030204" pitchFamily="34" charset="0"/>
                <a:ea typeface="ADLaM Display" panose="02010000000000000000" pitchFamily="2" charset="0"/>
                <a:cs typeface="Calibri" panose="020F0502020204030204" pitchFamily="34" charset="0"/>
              </a:rPr>
              <a:t> stories to a very excited audience! </a:t>
            </a:r>
            <a:r>
              <a:rPr lang="en-US" sz="2400" b="1" i="0" dirty="0">
                <a:solidFill>
                  <a:srgbClr val="000000"/>
                </a:solidFill>
                <a:effectLst/>
                <a:latin typeface="Calibri" panose="020F0502020204030204" pitchFamily="34" charset="0"/>
                <a:ea typeface="ADLaM Display" panose="02010000000000000000" pitchFamily="2" charset="0"/>
                <a:cs typeface="Calibri" panose="020F0502020204030204" pitchFamily="34" charset="0"/>
              </a:rPr>
              <a:t>Dr. Kara Ahmed, Deputy Chancellor of Early Childhood Education was also in attendance. The students thoroughly enjoyed a “celebrity” reading to them and of course, being on Eyewitness News! </a:t>
            </a:r>
            <a:endParaRPr lang="en-US" sz="2400" b="1" dirty="0">
              <a:latin typeface="Calibri" panose="020F0502020204030204" pitchFamily="34" charset="0"/>
              <a:ea typeface="ADLaM Display" panose="02010000000000000000" pitchFamily="2" charset="0"/>
              <a:cs typeface="Calibri" panose="020F0502020204030204" pitchFamily="34" charset="0"/>
            </a:endParaRPr>
          </a:p>
        </p:txBody>
      </p:sp>
      <p:pic>
        <p:nvPicPr>
          <p:cNvPr id="8" name="Picture 7" descr="A screenshot of a video&#10;&#10;Description automatically generated">
            <a:extLst>
              <a:ext uri="{FF2B5EF4-FFF2-40B4-BE49-F238E27FC236}">
                <a16:creationId xmlns:a16="http://schemas.microsoft.com/office/drawing/2014/main" id="{384EC64F-A113-9B2E-A0E8-8A8267C97911}"/>
              </a:ext>
            </a:extLst>
          </p:cNvPr>
          <p:cNvPicPr>
            <a:picLocks noChangeAspect="1"/>
          </p:cNvPicPr>
          <p:nvPr/>
        </p:nvPicPr>
        <p:blipFill>
          <a:blip r:embed="rId3"/>
          <a:stretch>
            <a:fillRect/>
          </a:stretch>
        </p:blipFill>
        <p:spPr>
          <a:xfrm>
            <a:off x="0" y="-2"/>
            <a:ext cx="3688422" cy="6858002"/>
          </a:xfrm>
          <a:prstGeom prst="rect">
            <a:avLst/>
          </a:prstGeom>
        </p:spPr>
      </p:pic>
      <p:pic>
        <p:nvPicPr>
          <p:cNvPr id="10" name="Picture 9" descr="A group of children sitting in a room&#10;&#10;Description automatically generated">
            <a:extLst>
              <a:ext uri="{FF2B5EF4-FFF2-40B4-BE49-F238E27FC236}">
                <a16:creationId xmlns:a16="http://schemas.microsoft.com/office/drawing/2014/main" id="{D317A90F-14B5-B074-5297-341ACAAD4DDB}"/>
              </a:ext>
            </a:extLst>
          </p:cNvPr>
          <p:cNvPicPr>
            <a:picLocks noChangeAspect="1"/>
          </p:cNvPicPr>
          <p:nvPr/>
        </p:nvPicPr>
        <p:blipFill>
          <a:blip r:embed="rId4"/>
          <a:stretch>
            <a:fillRect/>
          </a:stretch>
        </p:blipFill>
        <p:spPr>
          <a:xfrm>
            <a:off x="3688422" y="3317098"/>
            <a:ext cx="4695290" cy="3540902"/>
          </a:xfrm>
          <a:prstGeom prst="rect">
            <a:avLst/>
          </a:prstGeom>
        </p:spPr>
      </p:pic>
      <p:pic>
        <p:nvPicPr>
          <p:cNvPr id="12" name="Picture 11" descr="A group of people standing in a library&#10;&#10;Description automatically generated">
            <a:extLst>
              <a:ext uri="{FF2B5EF4-FFF2-40B4-BE49-F238E27FC236}">
                <a16:creationId xmlns:a16="http://schemas.microsoft.com/office/drawing/2014/main" id="{F48A7093-5448-47A7-BA3F-4BFBA46B85F8}"/>
              </a:ext>
            </a:extLst>
          </p:cNvPr>
          <p:cNvPicPr>
            <a:picLocks noChangeAspect="1"/>
          </p:cNvPicPr>
          <p:nvPr/>
        </p:nvPicPr>
        <p:blipFill>
          <a:blip r:embed="rId5"/>
          <a:stretch>
            <a:fillRect/>
          </a:stretch>
        </p:blipFill>
        <p:spPr>
          <a:xfrm>
            <a:off x="7993294" y="3317098"/>
            <a:ext cx="4198706" cy="3540902"/>
          </a:xfrm>
          <a:prstGeom prst="rect">
            <a:avLst/>
          </a:prstGeom>
        </p:spPr>
      </p:pic>
    </p:spTree>
    <p:extLst>
      <p:ext uri="{BB962C8B-B14F-4D97-AF65-F5344CB8AC3E}">
        <p14:creationId xmlns:p14="http://schemas.microsoft.com/office/powerpoint/2010/main" val="321502951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2FDE7CB-A0B9-4C48-80CE-B61F4F9E2F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A3258CC7-31A5-4656-A7C5-16CBDC9787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C3ADF9B-28A3-4312-A210-984E680D9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1D75538-7D02-42CE-8091-38ED0178C2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1A61D5E-676C-44A0-8EF0-D68EBB55F8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F19251D-8C13-48D6-8334-6FCBB4337C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1" name="Rectangle 20">
            <a:extLst>
              <a:ext uri="{FF2B5EF4-FFF2-40B4-BE49-F238E27FC236}">
                <a16:creationId xmlns:a16="http://schemas.microsoft.com/office/drawing/2014/main" id="{C8C7AE78-B569-4E9C-8EA3-8D19B0A0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Diagonal Corner Rectangle 24">
            <a:extLst>
              <a:ext uri="{FF2B5EF4-FFF2-40B4-BE49-F238E27FC236}">
                <a16:creationId xmlns:a16="http://schemas.microsoft.com/office/drawing/2014/main" id="{CC070D07-FDFC-499A-8004-94AE18EF3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rgbClr val="FFFFFF"/>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tanding in front of a large screen&#10;&#10;Description automatically generated">
            <a:extLst>
              <a:ext uri="{FF2B5EF4-FFF2-40B4-BE49-F238E27FC236}">
                <a16:creationId xmlns:a16="http://schemas.microsoft.com/office/drawing/2014/main" id="{60ECD09E-D41A-8392-53B0-341BAFABAC41}"/>
              </a:ext>
            </a:extLst>
          </p:cNvPr>
          <p:cNvPicPr>
            <a:picLocks noChangeAspect="1"/>
          </p:cNvPicPr>
          <p:nvPr/>
        </p:nvPicPr>
        <p:blipFill rotWithShape="1">
          <a:blip r:embed="rId3"/>
          <a:srcRect l="4202" r="16431" b="-1"/>
          <a:stretch/>
        </p:blipFill>
        <p:spPr>
          <a:xfrm>
            <a:off x="789096" y="781589"/>
            <a:ext cx="5226470" cy="4955408"/>
          </a:xfrm>
          <a:custGeom>
            <a:avLst/>
            <a:gdLst/>
            <a:ahLst/>
            <a:cxnLst/>
            <a:rect l="l" t="t" r="r" b="b"/>
            <a:pathLst>
              <a:path w="5226470" h="4955408">
                <a:moveTo>
                  <a:pt x="490693" y="0"/>
                </a:moveTo>
                <a:lnTo>
                  <a:pt x="5226470" y="0"/>
                </a:lnTo>
                <a:lnTo>
                  <a:pt x="5226470" y="4955408"/>
                </a:lnTo>
                <a:lnTo>
                  <a:pt x="0" y="4955408"/>
                </a:lnTo>
                <a:lnTo>
                  <a:pt x="0" y="481549"/>
                </a:lnTo>
                <a:close/>
              </a:path>
            </a:pathLst>
          </a:custGeom>
        </p:spPr>
      </p:pic>
      <p:pic>
        <p:nvPicPr>
          <p:cNvPr id="7" name="Picture 6" descr="A group of people sitting in a room&#10;&#10;Description automatically generated">
            <a:extLst>
              <a:ext uri="{FF2B5EF4-FFF2-40B4-BE49-F238E27FC236}">
                <a16:creationId xmlns:a16="http://schemas.microsoft.com/office/drawing/2014/main" id="{359B435A-FF72-39BF-7502-740CDFE9F1B9}"/>
              </a:ext>
            </a:extLst>
          </p:cNvPr>
          <p:cNvPicPr>
            <a:picLocks noChangeAspect="1"/>
          </p:cNvPicPr>
          <p:nvPr/>
        </p:nvPicPr>
        <p:blipFill rotWithShape="1">
          <a:blip r:embed="rId4"/>
          <a:srcRect l="12142" r="8491" b="-1"/>
          <a:stretch/>
        </p:blipFill>
        <p:spPr>
          <a:xfrm>
            <a:off x="6176433" y="789546"/>
            <a:ext cx="5226470" cy="4955408"/>
          </a:xfrm>
          <a:custGeom>
            <a:avLst/>
            <a:gdLst/>
            <a:ahLst/>
            <a:cxnLst/>
            <a:rect l="l" t="t" r="r" b="b"/>
            <a:pathLst>
              <a:path w="5226470" h="4955408">
                <a:moveTo>
                  <a:pt x="0" y="0"/>
                </a:moveTo>
                <a:lnTo>
                  <a:pt x="5226470" y="0"/>
                </a:lnTo>
                <a:lnTo>
                  <a:pt x="5226470" y="4485508"/>
                </a:lnTo>
                <a:lnTo>
                  <a:pt x="4747647" y="4955408"/>
                </a:lnTo>
                <a:lnTo>
                  <a:pt x="0" y="4955408"/>
                </a:lnTo>
                <a:close/>
              </a:path>
            </a:pathLst>
          </a:custGeom>
        </p:spPr>
      </p:pic>
      <p:sp>
        <p:nvSpPr>
          <p:cNvPr id="4" name="TextBox 3">
            <a:extLst>
              <a:ext uri="{FF2B5EF4-FFF2-40B4-BE49-F238E27FC236}">
                <a16:creationId xmlns:a16="http://schemas.microsoft.com/office/drawing/2014/main" id="{33A5B42D-1BB8-48DD-1D23-57EB27475ABF}"/>
              </a:ext>
            </a:extLst>
          </p:cNvPr>
          <p:cNvSpPr txBox="1"/>
          <p:nvPr/>
        </p:nvSpPr>
        <p:spPr>
          <a:xfrm>
            <a:off x="547794" y="5897340"/>
            <a:ext cx="10935543" cy="1261884"/>
          </a:xfrm>
          <a:prstGeom prst="rect">
            <a:avLst/>
          </a:prstGeom>
          <a:noFill/>
        </p:spPr>
        <p:txBody>
          <a:bodyPr wrap="square">
            <a:spAutoFit/>
          </a:bodyPr>
          <a:lstStyle/>
          <a:p>
            <a:pPr rtl="0" fontAlgn="base"/>
            <a:r>
              <a:rPr lang="en-US" sz="1200" dirty="0">
                <a:solidFill>
                  <a:srgbClr val="000000"/>
                </a:solidFill>
                <a:effectLst/>
                <a:latin typeface="Aptos" panose="020B0004020202020204" pitchFamily="34" charset="0"/>
              </a:rPr>
              <a:t> </a:t>
            </a:r>
            <a:r>
              <a:rPr lang="en-US" sz="1600" b="1" dirty="0">
                <a:effectLst/>
                <a:latin typeface="Calibri" panose="020F0502020204030204" pitchFamily="34" charset="0"/>
                <a:cs typeface="Calibri" panose="020F0502020204030204" pitchFamily="34" charset="0"/>
              </a:rPr>
              <a:t>We are shouting out and thanking Principals Bates-Howell (349), </a:t>
            </a:r>
            <a:r>
              <a:rPr lang="en-US" sz="1600" b="1" dirty="0" err="1">
                <a:effectLst/>
                <a:latin typeface="Calibri" panose="020F0502020204030204" pitchFamily="34" charset="0"/>
                <a:cs typeface="Calibri" panose="020F0502020204030204" pitchFamily="34" charset="0"/>
              </a:rPr>
              <a:t>Branker</a:t>
            </a:r>
            <a:r>
              <a:rPr lang="en-US" sz="1600" b="1" dirty="0">
                <a:effectLst/>
                <a:latin typeface="Calibri" panose="020F0502020204030204" pitchFamily="34" charset="0"/>
                <a:cs typeface="Calibri" panose="020F0502020204030204" pitchFamily="34" charset="0"/>
              </a:rPr>
              <a:t> (40), Cespedes (312), </a:t>
            </a:r>
            <a:r>
              <a:rPr lang="en-US" sz="1600" b="1" dirty="0" err="1">
                <a:effectLst/>
                <a:latin typeface="Calibri" panose="020F0502020204030204" pitchFamily="34" charset="0"/>
                <a:cs typeface="Calibri" panose="020F0502020204030204" pitchFamily="34" charset="0"/>
              </a:rPr>
              <a:t>Elkarany</a:t>
            </a:r>
            <a:r>
              <a:rPr lang="en-US" sz="1600" b="1" dirty="0">
                <a:effectLst/>
                <a:latin typeface="Calibri" panose="020F0502020204030204" pitchFamily="34" charset="0"/>
                <a:cs typeface="Calibri" panose="020F0502020204030204" pitchFamily="34" charset="0"/>
              </a:rPr>
              <a:t> (358) and </a:t>
            </a:r>
            <a:r>
              <a:rPr lang="en-US" sz="1600" b="1" dirty="0" err="1">
                <a:effectLst/>
                <a:latin typeface="Calibri" panose="020F0502020204030204" pitchFamily="34" charset="0"/>
                <a:cs typeface="Calibri" panose="020F0502020204030204" pitchFamily="34" charset="0"/>
              </a:rPr>
              <a:t>Honore</a:t>
            </a:r>
            <a:r>
              <a:rPr lang="en-US" sz="1600" b="1" dirty="0">
                <a:effectLst/>
                <a:latin typeface="Calibri" panose="020F0502020204030204" pitchFamily="34" charset="0"/>
                <a:cs typeface="Calibri" panose="020F0502020204030204" pitchFamily="34" charset="0"/>
              </a:rPr>
              <a:t> (55) for hosting the Magnet Schools visit and representing us as a district in the greatest light! 🎉 I would also like to congratulate Principal Bates-Howell on becoming Region 1 Magnet Schools of America, Principal of the Year!</a:t>
            </a:r>
            <a:r>
              <a:rPr lang="en-US" sz="1600" b="1" dirty="0">
                <a:solidFill>
                  <a:srgbClr val="FFC000"/>
                </a:solidFill>
                <a:effectLst/>
                <a:latin typeface="Calibri" panose="020F0502020204030204" pitchFamily="34" charset="0"/>
                <a:cs typeface="Calibri" panose="020F0502020204030204" pitchFamily="34" charset="0"/>
                <a:sym typeface="Wingdings" panose="05000000000000000000" pitchFamily="2" charset="2"/>
              </a:rPr>
              <a:t></a:t>
            </a:r>
            <a:br>
              <a:rPr lang="en-US" sz="1600" b="1" dirty="0">
                <a:effectLst/>
                <a:latin typeface="Calibri" panose="020F0502020204030204" pitchFamily="34" charset="0"/>
                <a:cs typeface="Calibri" panose="020F0502020204030204" pitchFamily="34" charset="0"/>
              </a:rPr>
            </a:br>
            <a:endParaRPr lang="en-US" sz="2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520A201-CBF3-1488-A8EA-51D067D51C2A}"/>
              </a:ext>
            </a:extLst>
          </p:cNvPr>
          <p:cNvSpPr txBox="1"/>
          <p:nvPr/>
        </p:nvSpPr>
        <p:spPr>
          <a:xfrm>
            <a:off x="4367814" y="72848"/>
            <a:ext cx="4554245"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MAGNET SCHOOLS VISIT</a:t>
            </a:r>
          </a:p>
        </p:txBody>
      </p:sp>
    </p:spTree>
    <p:extLst>
      <p:ext uri="{BB962C8B-B14F-4D97-AF65-F5344CB8AC3E}">
        <p14:creationId xmlns:p14="http://schemas.microsoft.com/office/powerpoint/2010/main" val="326870117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912E18-734A-87A5-0592-34B2E44E8EF3}"/>
              </a:ext>
            </a:extLst>
          </p:cNvPr>
          <p:cNvPicPr>
            <a:picLocks noChangeAspect="1"/>
          </p:cNvPicPr>
          <p:nvPr/>
        </p:nvPicPr>
        <p:blipFill>
          <a:blip r:embed="rId3"/>
          <a:stretch>
            <a:fillRect/>
          </a:stretch>
        </p:blipFill>
        <p:spPr>
          <a:xfrm>
            <a:off x="4662005" y="71021"/>
            <a:ext cx="5689357" cy="6735488"/>
          </a:xfrm>
          <a:prstGeom prst="rect">
            <a:avLst/>
          </a:prstGeom>
        </p:spPr>
      </p:pic>
      <p:sp>
        <p:nvSpPr>
          <p:cNvPr id="10" name="TextBox 9">
            <a:extLst>
              <a:ext uri="{FF2B5EF4-FFF2-40B4-BE49-F238E27FC236}">
                <a16:creationId xmlns:a16="http://schemas.microsoft.com/office/drawing/2014/main" id="{FC820E86-465D-13FA-A4AE-8BFA45F55160}"/>
              </a:ext>
            </a:extLst>
          </p:cNvPr>
          <p:cNvSpPr txBox="1"/>
          <p:nvPr/>
        </p:nvSpPr>
        <p:spPr>
          <a:xfrm>
            <a:off x="79899" y="71021"/>
            <a:ext cx="3231472" cy="1938992"/>
          </a:xfrm>
          <a:prstGeom prst="rect">
            <a:avLst/>
          </a:prstGeom>
          <a:noFill/>
        </p:spPr>
        <p:txBody>
          <a:bodyPr wrap="square" rtlCol="0">
            <a:spAutoFit/>
          </a:bodyPr>
          <a:lstStyle/>
          <a:p>
            <a:r>
              <a:rPr lang="en-US" sz="2000" b="1" dirty="0">
                <a:solidFill>
                  <a:schemeClr val="accent1">
                    <a:lumMod val="50000"/>
                  </a:schemeClr>
                </a:solidFill>
              </a:rPr>
              <a:t>We currently have over </a:t>
            </a:r>
            <a:r>
              <a:rPr lang="en-US" sz="2000" b="1">
                <a:solidFill>
                  <a:schemeClr val="accent1">
                    <a:lumMod val="50000"/>
                  </a:schemeClr>
                </a:solidFill>
              </a:rPr>
              <a:t>300 applicants </a:t>
            </a:r>
            <a:r>
              <a:rPr lang="en-US" sz="2000" b="1" dirty="0">
                <a:solidFill>
                  <a:schemeClr val="accent1">
                    <a:lumMod val="50000"/>
                  </a:schemeClr>
                </a:solidFill>
              </a:rPr>
              <a:t>who have registered. All our schools will also have representatives at the Hiring Fair. </a:t>
            </a:r>
          </a:p>
        </p:txBody>
      </p:sp>
    </p:spTree>
    <p:extLst>
      <p:ext uri="{BB962C8B-B14F-4D97-AF65-F5344CB8AC3E}">
        <p14:creationId xmlns:p14="http://schemas.microsoft.com/office/powerpoint/2010/main" val="1639111341"/>
      </p:ext>
    </p:extLst>
  </p:cSld>
  <p:clrMapOvr>
    <a:masterClrMapping/>
  </p:clrMapOvr>
  <p:transition spd="slow">
    <p:cover/>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7" ma:contentTypeDescription="Create a new document." ma:contentTypeScope="" ma:versionID="13e35c67c23386112b60adc771fc7df0">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e4ab1ebc4148482c24246333506a3287"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6118e9eb-25bf-4891-b5be-0fae27b63882" xsi:nil="true"/>
    <_activity xmlns="6118e9eb-25bf-4891-b5be-0fae27b63882" xsi:nil="true"/>
  </documentManagement>
</p:properties>
</file>

<file path=customXml/itemProps1.xml><?xml version="1.0" encoding="utf-8"?>
<ds:datastoreItem xmlns:ds="http://schemas.openxmlformats.org/officeDocument/2006/customXml" ds:itemID="{70B800D8-987F-4CE2-B5A8-ECF3817FE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8e9eb-25bf-4891-b5be-0fae27b63882"/>
    <ds:schemaRef ds:uri="f7cd8bb7-ee72-4a22-8d56-bbac53f6b6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A2CAE0-6B1F-40A5-853C-FCF4D4DD97B1}">
  <ds:schemaRefs>
    <ds:schemaRef ds:uri="http://schemas.microsoft.com/sharepoint/v3/contenttype/forms"/>
  </ds:schemaRefs>
</ds:datastoreItem>
</file>

<file path=customXml/itemProps3.xml><?xml version="1.0" encoding="utf-8"?>
<ds:datastoreItem xmlns:ds="http://schemas.openxmlformats.org/officeDocument/2006/customXml" ds:itemID="{DC32F492-CA3B-4148-BFCA-BDEC356E5125}">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f7cd8bb7-ee72-4a22-8d56-bbac53f6b69e"/>
    <ds:schemaRef ds:uri="6118e9eb-25bf-4891-b5be-0fae27b638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800</Words>
  <Application>Microsoft Office PowerPoint</Application>
  <PresentationFormat>Widescreen</PresentationFormat>
  <Paragraphs>73</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ADLaM Display</vt:lpstr>
      <vt:lpstr>Alasassy Caps</vt:lpstr>
      <vt:lpstr>Algerian</vt:lpstr>
      <vt:lpstr>Aptos</vt:lpstr>
      <vt:lpstr>Arial</vt:lpstr>
      <vt:lpstr>Calibri</vt:lpstr>
      <vt:lpstr>Century Gothic</vt:lpstr>
      <vt:lpstr>Sanskrit Text</vt:lpstr>
      <vt:lpstr>Times New Roman</vt:lpstr>
      <vt:lpstr>Wingdings 3</vt:lpstr>
      <vt:lpstr>Slice</vt:lpstr>
      <vt:lpstr>D28 CEC MEETING May 2, 2024 Superintendent : Dr. Eric L. Blake  Deputy Superintendent: Dr. Shonelle Hall</vt:lpstr>
      <vt:lpstr>Community School District 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D28 CEC MEETING December 7, 2023 Superintendent: Dr. Eric L. Blake I.A Deputy Superintendent: Dr. Shonelle Hall</dc:title>
  <dc:subject/>
  <dc:creator/>
  <cp:keywords/>
  <dc:description/>
  <cp:lastModifiedBy/>
  <cp:revision>494</cp:revision>
  <dcterms:created xsi:type="dcterms:W3CDTF">2020-09-22T16:47:05Z</dcterms:created>
  <dcterms:modified xsi:type="dcterms:W3CDTF">2024-05-02T21:17:04Z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